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2" r:id="rId3"/>
    <p:sldId id="263" r:id="rId4"/>
    <p:sldId id="264" r:id="rId5"/>
    <p:sldId id="266" r:id="rId6"/>
    <p:sldId id="267" r:id="rId7"/>
    <p:sldId id="268" r:id="rId8"/>
    <p:sldId id="272" r:id="rId9"/>
    <p:sldId id="269" r:id="rId10"/>
    <p:sldId id="274" r:id="rId11"/>
    <p:sldId id="276" r:id="rId12"/>
    <p:sldId id="275" r:id="rId13"/>
    <p:sldId id="280" r:id="rId14"/>
    <p:sldId id="257" r:id="rId15"/>
    <p:sldId id="258" r:id="rId16"/>
    <p:sldId id="259" r:id="rId17"/>
    <p:sldId id="260" r:id="rId18"/>
    <p:sldId id="261" r:id="rId19"/>
    <p:sldId id="270" r:id="rId20"/>
    <p:sldId id="271" r:id="rId21"/>
    <p:sldId id="273" r:id="rId22"/>
    <p:sldId id="277" r:id="rId23"/>
    <p:sldId id="278" r:id="rId24"/>
    <p:sldId id="281" r:id="rId25"/>
    <p:sldId id="279"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92446-0E6F-4E3B-A2B0-2BC4DBF0F530}" v="42" dt="2022-02-18T03:44:47.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316" autoAdjust="0"/>
  </p:normalViewPr>
  <p:slideViewPr>
    <p:cSldViewPr snapToGrid="0">
      <p:cViewPr varScale="1">
        <p:scale>
          <a:sx n="93" d="100"/>
          <a:sy n="93" d="100"/>
        </p:scale>
        <p:origin x="4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Uniyal" userId="efadaddc-7e39-459f-9d31-79189413726b" providerId="ADAL" clId="{DDC92446-0E6F-4E3B-A2B0-2BC4DBF0F530}"/>
    <pc:docChg chg="undo custSel addSld modSld">
      <pc:chgData name="Vishal Uniyal" userId="efadaddc-7e39-459f-9d31-79189413726b" providerId="ADAL" clId="{DDC92446-0E6F-4E3B-A2B0-2BC4DBF0F530}" dt="2022-02-18T03:49:36.983" v="3015" actId="14100"/>
      <pc:docMkLst>
        <pc:docMk/>
      </pc:docMkLst>
      <pc:sldChg chg="modNotesTx">
        <pc:chgData name="Vishal Uniyal" userId="efadaddc-7e39-459f-9d31-79189413726b" providerId="ADAL" clId="{DDC92446-0E6F-4E3B-A2B0-2BC4DBF0F530}" dt="2022-02-18T01:54:47.437" v="2203" actId="20577"/>
        <pc:sldMkLst>
          <pc:docMk/>
          <pc:sldMk cId="559585429" sldId="256"/>
        </pc:sldMkLst>
      </pc:sldChg>
      <pc:sldChg chg="addSp delSp modSp">
        <pc:chgData name="Vishal Uniyal" userId="efadaddc-7e39-459f-9d31-79189413726b" providerId="ADAL" clId="{DDC92446-0E6F-4E3B-A2B0-2BC4DBF0F530}" dt="2022-02-18T00:50:27.064" v="1656" actId="1076"/>
        <pc:sldMkLst>
          <pc:docMk/>
          <pc:sldMk cId="3196044476" sldId="257"/>
        </pc:sldMkLst>
        <pc:spChg chg="add del mod">
          <ac:chgData name="Vishal Uniyal" userId="efadaddc-7e39-459f-9d31-79189413726b" providerId="ADAL" clId="{DDC92446-0E6F-4E3B-A2B0-2BC4DBF0F530}" dt="2022-02-18T00:48:22.417" v="1631" actId="21"/>
          <ac:spMkLst>
            <pc:docMk/>
            <pc:sldMk cId="3196044476" sldId="257"/>
            <ac:spMk id="3" creationId="{59BC2E6A-9C0D-4E31-AF5A-2FED45884F3C}"/>
          </ac:spMkLst>
        </pc:spChg>
        <pc:spChg chg="add del mod">
          <ac:chgData name="Vishal Uniyal" userId="efadaddc-7e39-459f-9d31-79189413726b" providerId="ADAL" clId="{DDC92446-0E6F-4E3B-A2B0-2BC4DBF0F530}" dt="2022-02-18T00:48:22.417" v="1631" actId="21"/>
          <ac:spMkLst>
            <pc:docMk/>
            <pc:sldMk cId="3196044476" sldId="257"/>
            <ac:spMk id="4" creationId="{50C17121-9324-4A15-A8C5-1CDBF8B58411}"/>
          </ac:spMkLst>
        </pc:spChg>
        <pc:picChg chg="add mod">
          <ac:chgData name="Vishal Uniyal" userId="efadaddc-7e39-459f-9d31-79189413726b" providerId="ADAL" clId="{DDC92446-0E6F-4E3B-A2B0-2BC4DBF0F530}" dt="2022-02-18T00:50:21.567" v="1654" actId="1076"/>
          <ac:picMkLst>
            <pc:docMk/>
            <pc:sldMk cId="3196044476" sldId="257"/>
            <ac:picMk id="11" creationId="{0FD8EA20-D530-497B-BA6A-37913ED6391B}"/>
          </ac:picMkLst>
        </pc:picChg>
        <pc:picChg chg="add del mod">
          <ac:chgData name="Vishal Uniyal" userId="efadaddc-7e39-459f-9d31-79189413726b" providerId="ADAL" clId="{DDC92446-0E6F-4E3B-A2B0-2BC4DBF0F530}" dt="2022-02-18T00:48:24.788" v="1632" actId="21"/>
          <ac:picMkLst>
            <pc:docMk/>
            <pc:sldMk cId="3196044476" sldId="257"/>
            <ac:picMk id="2050" creationId="{4444BA97-CDE2-43B5-A3EE-6BD3414F2C4A}"/>
          </ac:picMkLst>
        </pc:picChg>
        <pc:picChg chg="add mod">
          <ac:chgData name="Vishal Uniyal" userId="efadaddc-7e39-459f-9d31-79189413726b" providerId="ADAL" clId="{DDC92446-0E6F-4E3B-A2B0-2BC4DBF0F530}" dt="2022-02-18T00:49:15.717" v="1644" actId="1076"/>
          <ac:picMkLst>
            <pc:docMk/>
            <pc:sldMk cId="3196044476" sldId="257"/>
            <ac:picMk id="2052" creationId="{76003BB2-619A-42CA-AD5F-592531ACEEA1}"/>
          </ac:picMkLst>
        </pc:picChg>
        <pc:picChg chg="add mod">
          <ac:chgData name="Vishal Uniyal" userId="efadaddc-7e39-459f-9d31-79189413726b" providerId="ADAL" clId="{DDC92446-0E6F-4E3B-A2B0-2BC4DBF0F530}" dt="2022-02-18T00:50:27.064" v="1656" actId="1076"/>
          <ac:picMkLst>
            <pc:docMk/>
            <pc:sldMk cId="3196044476" sldId="257"/>
            <ac:picMk id="2054" creationId="{425AE6E5-52C9-4019-8C5D-915917E34B29}"/>
          </ac:picMkLst>
        </pc:picChg>
      </pc:sldChg>
      <pc:sldChg chg="addSp delSp modSp mod modNotesTx">
        <pc:chgData name="Vishal Uniyal" userId="efadaddc-7e39-459f-9d31-79189413726b" providerId="ADAL" clId="{DDC92446-0E6F-4E3B-A2B0-2BC4DBF0F530}" dt="2022-02-18T01:04:47.741" v="1712" actId="113"/>
        <pc:sldMkLst>
          <pc:docMk/>
          <pc:sldMk cId="417627088" sldId="260"/>
        </pc:sldMkLst>
        <pc:spChg chg="mod">
          <ac:chgData name="Vishal Uniyal" userId="efadaddc-7e39-459f-9d31-79189413726b" providerId="ADAL" clId="{DDC92446-0E6F-4E3B-A2B0-2BC4DBF0F530}" dt="2022-02-18T01:04:47.741" v="1712" actId="113"/>
          <ac:spMkLst>
            <pc:docMk/>
            <pc:sldMk cId="417627088" sldId="260"/>
            <ac:spMk id="3" creationId="{866A9600-B19C-4BF2-9C49-ADF58AF92C06}"/>
          </ac:spMkLst>
        </pc:spChg>
        <pc:picChg chg="add mod">
          <ac:chgData name="Vishal Uniyal" userId="efadaddc-7e39-459f-9d31-79189413726b" providerId="ADAL" clId="{DDC92446-0E6F-4E3B-A2B0-2BC4DBF0F530}" dt="2022-02-18T01:02:57.117" v="1676" actId="1076"/>
          <ac:picMkLst>
            <pc:docMk/>
            <pc:sldMk cId="417627088" sldId="260"/>
            <ac:picMk id="5" creationId="{ACE53162-CF95-4165-9E81-62BF63619F82}"/>
          </ac:picMkLst>
        </pc:picChg>
        <pc:picChg chg="add mod">
          <ac:chgData name="Vishal Uniyal" userId="efadaddc-7e39-459f-9d31-79189413726b" providerId="ADAL" clId="{DDC92446-0E6F-4E3B-A2B0-2BC4DBF0F530}" dt="2022-02-18T01:04:36.893" v="1705" actId="1076"/>
          <ac:picMkLst>
            <pc:docMk/>
            <pc:sldMk cId="417627088" sldId="260"/>
            <ac:picMk id="7" creationId="{6FE0D248-CBF9-4255-A81A-B29CECA266B3}"/>
          </ac:picMkLst>
        </pc:picChg>
        <pc:picChg chg="add mod">
          <ac:chgData name="Vishal Uniyal" userId="efadaddc-7e39-459f-9d31-79189413726b" providerId="ADAL" clId="{DDC92446-0E6F-4E3B-A2B0-2BC4DBF0F530}" dt="2022-02-18T01:03:38.426" v="1692" actId="1076"/>
          <ac:picMkLst>
            <pc:docMk/>
            <pc:sldMk cId="417627088" sldId="260"/>
            <ac:picMk id="11" creationId="{05BB68AB-85E5-453C-9768-A7D8ADC05CED}"/>
          </ac:picMkLst>
        </pc:picChg>
        <pc:picChg chg="add del mod">
          <ac:chgData name="Vishal Uniyal" userId="efadaddc-7e39-459f-9d31-79189413726b" providerId="ADAL" clId="{DDC92446-0E6F-4E3B-A2B0-2BC4DBF0F530}" dt="2022-02-18T01:04:22.262" v="1698" actId="478"/>
          <ac:picMkLst>
            <pc:docMk/>
            <pc:sldMk cId="417627088" sldId="260"/>
            <ac:picMk id="15" creationId="{91606E6E-9917-4BF9-94C1-6687326EB998}"/>
          </ac:picMkLst>
        </pc:picChg>
        <pc:picChg chg="add mod">
          <ac:chgData name="Vishal Uniyal" userId="efadaddc-7e39-459f-9d31-79189413726b" providerId="ADAL" clId="{DDC92446-0E6F-4E3B-A2B0-2BC4DBF0F530}" dt="2022-02-18T01:04:32.684" v="1703" actId="1076"/>
          <ac:picMkLst>
            <pc:docMk/>
            <pc:sldMk cId="417627088" sldId="260"/>
            <ac:picMk id="19" creationId="{A5CA5931-F225-4237-BFDA-FDB2A3CDE1E0}"/>
          </ac:picMkLst>
        </pc:picChg>
      </pc:sldChg>
      <pc:sldChg chg="modSp mod modNotesTx">
        <pc:chgData name="Vishal Uniyal" userId="efadaddc-7e39-459f-9d31-79189413726b" providerId="ADAL" clId="{DDC92446-0E6F-4E3B-A2B0-2BC4DBF0F530}" dt="2022-02-18T03:40:47.771" v="2968" actId="20577"/>
        <pc:sldMkLst>
          <pc:docMk/>
          <pc:sldMk cId="1103974509" sldId="262"/>
        </pc:sldMkLst>
        <pc:spChg chg="mod">
          <ac:chgData name="Vishal Uniyal" userId="efadaddc-7e39-459f-9d31-79189413726b" providerId="ADAL" clId="{DDC92446-0E6F-4E3B-A2B0-2BC4DBF0F530}" dt="2022-02-18T01:55:59.062" v="2235" actId="313"/>
          <ac:spMkLst>
            <pc:docMk/>
            <pc:sldMk cId="1103974509" sldId="262"/>
            <ac:spMk id="3" creationId="{14F848E6-5903-4D29-BC1E-6A8882F2203B}"/>
          </ac:spMkLst>
        </pc:spChg>
      </pc:sldChg>
      <pc:sldChg chg="modNotesTx">
        <pc:chgData name="Vishal Uniyal" userId="efadaddc-7e39-459f-9d31-79189413726b" providerId="ADAL" clId="{DDC92446-0E6F-4E3B-A2B0-2BC4DBF0F530}" dt="2022-02-18T02:15:15.102" v="2487" actId="20577"/>
        <pc:sldMkLst>
          <pc:docMk/>
          <pc:sldMk cId="3109836134" sldId="266"/>
        </pc:sldMkLst>
      </pc:sldChg>
      <pc:sldChg chg="modNotesTx">
        <pc:chgData name="Vishal Uniyal" userId="efadaddc-7e39-459f-9d31-79189413726b" providerId="ADAL" clId="{DDC92446-0E6F-4E3B-A2B0-2BC4DBF0F530}" dt="2022-02-18T02:14:11.846" v="2475"/>
        <pc:sldMkLst>
          <pc:docMk/>
          <pc:sldMk cId="2365855235" sldId="267"/>
        </pc:sldMkLst>
      </pc:sldChg>
      <pc:sldChg chg="modNotesTx">
        <pc:chgData name="Vishal Uniyal" userId="efadaddc-7e39-459f-9d31-79189413726b" providerId="ADAL" clId="{DDC92446-0E6F-4E3B-A2B0-2BC4DBF0F530}" dt="2022-02-18T02:14:00.957" v="2474" actId="20577"/>
        <pc:sldMkLst>
          <pc:docMk/>
          <pc:sldMk cId="455760688" sldId="268"/>
        </pc:sldMkLst>
      </pc:sldChg>
      <pc:sldChg chg="modNotesTx">
        <pc:chgData name="Vishal Uniyal" userId="efadaddc-7e39-459f-9d31-79189413726b" providerId="ADAL" clId="{DDC92446-0E6F-4E3B-A2B0-2BC4DBF0F530}" dt="2022-02-18T02:11:46.373" v="2236"/>
        <pc:sldMkLst>
          <pc:docMk/>
          <pc:sldMk cId="3778429875" sldId="269"/>
        </pc:sldMkLst>
      </pc:sldChg>
      <pc:sldChg chg="modNotesTx">
        <pc:chgData name="Vishal Uniyal" userId="efadaddc-7e39-459f-9d31-79189413726b" providerId="ADAL" clId="{DDC92446-0E6F-4E3B-A2B0-2BC4DBF0F530}" dt="2022-02-18T02:32:40.834" v="2655"/>
        <pc:sldMkLst>
          <pc:docMk/>
          <pc:sldMk cId="314751971" sldId="273"/>
        </pc:sldMkLst>
      </pc:sldChg>
      <pc:sldChg chg="modSp mod modNotesTx">
        <pc:chgData name="Vishal Uniyal" userId="efadaddc-7e39-459f-9d31-79189413726b" providerId="ADAL" clId="{DDC92446-0E6F-4E3B-A2B0-2BC4DBF0F530}" dt="2022-02-18T03:46:59.547" v="3014" actId="20577"/>
        <pc:sldMkLst>
          <pc:docMk/>
          <pc:sldMk cId="3394414842" sldId="274"/>
        </pc:sldMkLst>
        <pc:picChg chg="mod">
          <ac:chgData name="Vishal Uniyal" userId="efadaddc-7e39-459f-9d31-79189413726b" providerId="ADAL" clId="{DDC92446-0E6F-4E3B-A2B0-2BC4DBF0F530}" dt="2022-02-18T00:44:41.305" v="1615" actId="14100"/>
          <ac:picMkLst>
            <pc:docMk/>
            <pc:sldMk cId="3394414842" sldId="274"/>
            <ac:picMk id="4" creationId="{3752E68B-1E9B-452C-BB2F-2AC0B20DAF52}"/>
          </ac:picMkLst>
        </pc:picChg>
        <pc:picChg chg="mod">
          <ac:chgData name="Vishal Uniyal" userId="efadaddc-7e39-459f-9d31-79189413726b" providerId="ADAL" clId="{DDC92446-0E6F-4E3B-A2B0-2BC4DBF0F530}" dt="2022-02-18T00:44:38.118" v="1614" actId="14100"/>
          <ac:picMkLst>
            <pc:docMk/>
            <pc:sldMk cId="3394414842" sldId="274"/>
            <ac:picMk id="6" creationId="{DCD1705F-83C2-4316-AAED-0D0EF7237151}"/>
          </ac:picMkLst>
        </pc:picChg>
        <pc:picChg chg="mod">
          <ac:chgData name="Vishal Uniyal" userId="efadaddc-7e39-459f-9d31-79189413726b" providerId="ADAL" clId="{DDC92446-0E6F-4E3B-A2B0-2BC4DBF0F530}" dt="2022-02-18T00:44:52.892" v="1617" actId="14100"/>
          <ac:picMkLst>
            <pc:docMk/>
            <pc:sldMk cId="3394414842" sldId="274"/>
            <ac:picMk id="7" creationId="{F3B272DD-7B7D-48A4-85E1-8C48016AC731}"/>
          </ac:picMkLst>
        </pc:picChg>
        <pc:picChg chg="mod">
          <ac:chgData name="Vishal Uniyal" userId="efadaddc-7e39-459f-9d31-79189413726b" providerId="ADAL" clId="{DDC92446-0E6F-4E3B-A2B0-2BC4DBF0F530}" dt="2022-02-18T03:44:47.599" v="2970" actId="14100"/>
          <ac:picMkLst>
            <pc:docMk/>
            <pc:sldMk cId="3394414842" sldId="274"/>
            <ac:picMk id="1026" creationId="{36073622-86D3-4817-B2C6-F23A2B2A5E7F}"/>
          </ac:picMkLst>
        </pc:picChg>
      </pc:sldChg>
      <pc:sldChg chg="addSp delSp modSp mod setBg setClrOvrMap modNotesTx">
        <pc:chgData name="Vishal Uniyal" userId="efadaddc-7e39-459f-9d31-79189413726b" providerId="ADAL" clId="{DDC92446-0E6F-4E3B-A2B0-2BC4DBF0F530}" dt="2022-02-18T02:27:11.545" v="2654"/>
        <pc:sldMkLst>
          <pc:docMk/>
          <pc:sldMk cId="1468781552" sldId="275"/>
        </pc:sldMkLst>
        <pc:spChg chg="mod">
          <ac:chgData name="Vishal Uniyal" userId="efadaddc-7e39-459f-9d31-79189413726b" providerId="ADAL" clId="{DDC92446-0E6F-4E3B-A2B0-2BC4DBF0F530}" dt="2022-02-18T00:44:02.010" v="1611" actId="26606"/>
          <ac:spMkLst>
            <pc:docMk/>
            <pc:sldMk cId="1468781552" sldId="275"/>
            <ac:spMk id="2" creationId="{AE01B32F-7C77-4338-8A75-9F58F32F800D}"/>
          </ac:spMkLst>
        </pc:spChg>
        <pc:spChg chg="mod">
          <ac:chgData name="Vishal Uniyal" userId="efadaddc-7e39-459f-9d31-79189413726b" providerId="ADAL" clId="{DDC92446-0E6F-4E3B-A2B0-2BC4DBF0F530}" dt="2022-02-18T00:44:02.010" v="1611" actId="26606"/>
          <ac:spMkLst>
            <pc:docMk/>
            <pc:sldMk cId="1468781552" sldId="275"/>
            <ac:spMk id="3" creationId="{BCB51A43-ABDE-4B41-B2EC-D5187F573CD2}"/>
          </ac:spMkLst>
        </pc:spChg>
        <pc:spChg chg="add">
          <ac:chgData name="Vishal Uniyal" userId="efadaddc-7e39-459f-9d31-79189413726b" providerId="ADAL" clId="{DDC92446-0E6F-4E3B-A2B0-2BC4DBF0F530}" dt="2022-02-18T00:44:02.010" v="1611" actId="26606"/>
          <ac:spMkLst>
            <pc:docMk/>
            <pc:sldMk cId="1468781552" sldId="275"/>
            <ac:spMk id="10" creationId="{EE1FC7B4-E4A7-4452-B413-1A623E3A7230}"/>
          </ac:spMkLst>
        </pc:spChg>
        <pc:spChg chg="add">
          <ac:chgData name="Vishal Uniyal" userId="efadaddc-7e39-459f-9d31-79189413726b" providerId="ADAL" clId="{DDC92446-0E6F-4E3B-A2B0-2BC4DBF0F530}" dt="2022-02-18T00:44:02.010" v="1611" actId="26606"/>
          <ac:spMkLst>
            <pc:docMk/>
            <pc:sldMk cId="1468781552" sldId="275"/>
            <ac:spMk id="12" creationId="{E0709AF0-24F0-4486-B189-BE6386BDB198}"/>
          </ac:spMkLst>
        </pc:spChg>
        <pc:spChg chg="add">
          <ac:chgData name="Vishal Uniyal" userId="efadaddc-7e39-459f-9d31-79189413726b" providerId="ADAL" clId="{DDC92446-0E6F-4E3B-A2B0-2BC4DBF0F530}" dt="2022-02-18T00:44:02.010" v="1611" actId="26606"/>
          <ac:spMkLst>
            <pc:docMk/>
            <pc:sldMk cId="1468781552" sldId="275"/>
            <ac:spMk id="14" creationId="{FBE3B62F-5853-4A3C-B050-6186351A7176}"/>
          </ac:spMkLst>
        </pc:spChg>
        <pc:picChg chg="del">
          <ac:chgData name="Vishal Uniyal" userId="efadaddc-7e39-459f-9d31-79189413726b" providerId="ADAL" clId="{DDC92446-0E6F-4E3B-A2B0-2BC4DBF0F530}" dt="2022-02-17T19:01:08.401" v="0" actId="21"/>
          <ac:picMkLst>
            <pc:docMk/>
            <pc:sldMk cId="1468781552" sldId="275"/>
            <ac:picMk id="4" creationId="{EFD9842A-E37D-45B3-AE3E-339F323D9B0D}"/>
          </ac:picMkLst>
        </pc:picChg>
        <pc:picChg chg="add mod">
          <ac:chgData name="Vishal Uniyal" userId="efadaddc-7e39-459f-9d31-79189413726b" providerId="ADAL" clId="{DDC92446-0E6F-4E3B-A2B0-2BC4DBF0F530}" dt="2022-02-18T00:45:25.953" v="1619" actId="1076"/>
          <ac:picMkLst>
            <pc:docMk/>
            <pc:sldMk cId="1468781552" sldId="275"/>
            <ac:picMk id="5" creationId="{930683FD-CC9E-4BB7-8BBE-D5CF8206DD2D}"/>
          </ac:picMkLst>
        </pc:picChg>
      </pc:sldChg>
      <pc:sldChg chg="addSp modSp mod setBg modNotesTx">
        <pc:chgData name="Vishal Uniyal" userId="efadaddc-7e39-459f-9d31-79189413726b" providerId="ADAL" clId="{DDC92446-0E6F-4E3B-A2B0-2BC4DBF0F530}" dt="2022-02-18T03:49:36.983" v="3015" actId="14100"/>
        <pc:sldMkLst>
          <pc:docMk/>
          <pc:sldMk cId="2660892698" sldId="276"/>
        </pc:sldMkLst>
        <pc:spChg chg="mod ord">
          <ac:chgData name="Vishal Uniyal" userId="efadaddc-7e39-459f-9d31-79189413726b" providerId="ADAL" clId="{DDC92446-0E6F-4E3B-A2B0-2BC4DBF0F530}" dt="2022-02-18T00:44:11.077" v="1612" actId="26606"/>
          <ac:spMkLst>
            <pc:docMk/>
            <pc:sldMk cId="2660892698" sldId="276"/>
            <ac:spMk id="2" creationId="{C6C4A68A-C42D-4E21-B702-CB8ED66213D0}"/>
          </ac:spMkLst>
        </pc:spChg>
        <pc:spChg chg="add">
          <ac:chgData name="Vishal Uniyal" userId="efadaddc-7e39-459f-9d31-79189413726b" providerId="ADAL" clId="{DDC92446-0E6F-4E3B-A2B0-2BC4DBF0F530}" dt="2022-02-18T00:44:11.077" v="1612" actId="26606"/>
          <ac:spMkLst>
            <pc:docMk/>
            <pc:sldMk cId="2660892698" sldId="276"/>
            <ac:spMk id="10" creationId="{73DE2CFE-42F2-48F0-8706-5264E012B10C}"/>
          </ac:spMkLst>
        </pc:spChg>
        <pc:picChg chg="mod ord">
          <ac:chgData name="Vishal Uniyal" userId="efadaddc-7e39-459f-9d31-79189413726b" providerId="ADAL" clId="{DDC92446-0E6F-4E3B-A2B0-2BC4DBF0F530}" dt="2022-02-18T02:20:54.401" v="2497" actId="1076"/>
          <ac:picMkLst>
            <pc:docMk/>
            <pc:sldMk cId="2660892698" sldId="276"/>
            <ac:picMk id="4" creationId="{F0454BD4-EA55-4A80-B52C-2DA6A55DAFC8}"/>
          </ac:picMkLst>
        </pc:picChg>
        <pc:picChg chg="mod">
          <ac:chgData name="Vishal Uniyal" userId="efadaddc-7e39-459f-9d31-79189413726b" providerId="ADAL" clId="{DDC92446-0E6F-4E3B-A2B0-2BC4DBF0F530}" dt="2022-02-18T02:20:52.145" v="2496" actId="14100"/>
          <ac:picMkLst>
            <pc:docMk/>
            <pc:sldMk cId="2660892698" sldId="276"/>
            <ac:picMk id="5" creationId="{031C2739-2AE5-40FE-BD0F-2B77BD8F8828}"/>
          </ac:picMkLst>
        </pc:picChg>
        <pc:picChg chg="add mod">
          <ac:chgData name="Vishal Uniyal" userId="efadaddc-7e39-459f-9d31-79189413726b" providerId="ADAL" clId="{DDC92446-0E6F-4E3B-A2B0-2BC4DBF0F530}" dt="2022-02-18T03:49:36.983" v="3015" actId="14100"/>
          <ac:picMkLst>
            <pc:docMk/>
            <pc:sldMk cId="2660892698" sldId="276"/>
            <ac:picMk id="7" creationId="{A8D33BB2-3D15-4721-8611-559FAFD82727}"/>
          </ac:picMkLst>
        </pc:picChg>
      </pc:sldChg>
      <pc:sldChg chg="addSp modSp mod modNotesTx">
        <pc:chgData name="Vishal Uniyal" userId="efadaddc-7e39-459f-9d31-79189413726b" providerId="ADAL" clId="{DDC92446-0E6F-4E3B-A2B0-2BC4DBF0F530}" dt="2022-02-18T01:52:57.601" v="2190" actId="20577"/>
        <pc:sldMkLst>
          <pc:docMk/>
          <pc:sldMk cId="4187796827" sldId="277"/>
        </pc:sldMkLst>
        <pc:spChg chg="mod">
          <ac:chgData name="Vishal Uniyal" userId="efadaddc-7e39-459f-9d31-79189413726b" providerId="ADAL" clId="{DDC92446-0E6F-4E3B-A2B0-2BC4DBF0F530}" dt="2022-02-18T01:52:57.601" v="2190" actId="20577"/>
          <ac:spMkLst>
            <pc:docMk/>
            <pc:sldMk cId="4187796827" sldId="277"/>
            <ac:spMk id="3" creationId="{94764008-2535-42BE-812B-9F6007BFD599}"/>
          </ac:spMkLst>
        </pc:spChg>
        <pc:picChg chg="add mod">
          <ac:chgData name="Vishal Uniyal" userId="efadaddc-7e39-459f-9d31-79189413726b" providerId="ADAL" clId="{DDC92446-0E6F-4E3B-A2B0-2BC4DBF0F530}" dt="2022-02-18T01:52:52.157" v="2188" actId="1076"/>
          <ac:picMkLst>
            <pc:docMk/>
            <pc:sldMk cId="4187796827" sldId="277"/>
            <ac:picMk id="7" creationId="{CEC7F3A8-87C3-484A-83FE-ACE75159F4C7}"/>
          </ac:picMkLst>
        </pc:picChg>
      </pc:sldChg>
      <pc:sldChg chg="addSp delSp modSp mod modNotesTx">
        <pc:chgData name="Vishal Uniyal" userId="efadaddc-7e39-459f-9d31-79189413726b" providerId="ADAL" clId="{DDC92446-0E6F-4E3B-A2B0-2BC4DBF0F530}" dt="2022-02-18T02:38:08.784" v="2694"/>
        <pc:sldMkLst>
          <pc:docMk/>
          <pc:sldMk cId="2283352752" sldId="278"/>
        </pc:sldMkLst>
        <pc:spChg chg="del">
          <ac:chgData name="Vishal Uniyal" userId="efadaddc-7e39-459f-9d31-79189413726b" providerId="ADAL" clId="{DDC92446-0E6F-4E3B-A2B0-2BC4DBF0F530}" dt="2022-02-17T19:22:23.191" v="663" actId="22"/>
          <ac:spMkLst>
            <pc:docMk/>
            <pc:sldMk cId="2283352752" sldId="278"/>
            <ac:spMk id="3" creationId="{A8CBEAB5-9156-4805-B88E-342B8477F3CC}"/>
          </ac:spMkLst>
        </pc:spChg>
        <pc:spChg chg="add mod">
          <ac:chgData name="Vishal Uniyal" userId="efadaddc-7e39-459f-9d31-79189413726b" providerId="ADAL" clId="{DDC92446-0E6F-4E3B-A2B0-2BC4DBF0F530}" dt="2022-02-17T19:23:53.152" v="691" actId="1076"/>
          <ac:spMkLst>
            <pc:docMk/>
            <pc:sldMk cId="2283352752" sldId="278"/>
            <ac:spMk id="7" creationId="{A95B993A-51E7-4F18-9F87-35FE7720EC1C}"/>
          </ac:spMkLst>
        </pc:spChg>
        <pc:spChg chg="add mod">
          <ac:chgData name="Vishal Uniyal" userId="efadaddc-7e39-459f-9d31-79189413726b" providerId="ADAL" clId="{DDC92446-0E6F-4E3B-A2B0-2BC4DBF0F530}" dt="2022-02-17T19:24:34.366" v="713" actId="1076"/>
          <ac:spMkLst>
            <pc:docMk/>
            <pc:sldMk cId="2283352752" sldId="278"/>
            <ac:spMk id="11" creationId="{55C39A78-18E7-4E25-8981-1953F37B4687}"/>
          </ac:spMkLst>
        </pc:spChg>
        <pc:spChg chg="add mod">
          <ac:chgData name="Vishal Uniyal" userId="efadaddc-7e39-459f-9d31-79189413726b" providerId="ADAL" clId="{DDC92446-0E6F-4E3B-A2B0-2BC4DBF0F530}" dt="2022-02-17T19:34:06.812" v="730" actId="404"/>
          <ac:spMkLst>
            <pc:docMk/>
            <pc:sldMk cId="2283352752" sldId="278"/>
            <ac:spMk id="13" creationId="{4F7E216E-C766-4A0C-80A0-FCDA9ACC94E2}"/>
          </ac:spMkLst>
        </pc:spChg>
        <pc:spChg chg="add mod">
          <ac:chgData name="Vishal Uniyal" userId="efadaddc-7e39-459f-9d31-79189413726b" providerId="ADAL" clId="{DDC92446-0E6F-4E3B-A2B0-2BC4DBF0F530}" dt="2022-02-17T19:36:39.328" v="743" actId="1076"/>
          <ac:spMkLst>
            <pc:docMk/>
            <pc:sldMk cId="2283352752" sldId="278"/>
            <ac:spMk id="19" creationId="{74124F1A-C6F2-44E5-A079-FCD338FDBD57}"/>
          </ac:spMkLst>
        </pc:spChg>
        <pc:spChg chg="add mod">
          <ac:chgData name="Vishal Uniyal" userId="efadaddc-7e39-459f-9d31-79189413726b" providerId="ADAL" clId="{DDC92446-0E6F-4E3B-A2B0-2BC4DBF0F530}" dt="2022-02-18T02:37:02.284" v="2677"/>
          <ac:spMkLst>
            <pc:docMk/>
            <pc:sldMk cId="2283352752" sldId="278"/>
            <ac:spMk id="23" creationId="{6F35167E-A63A-4434-B217-424269F00BC8}"/>
          </ac:spMkLst>
        </pc:spChg>
        <pc:picChg chg="add mod ord">
          <ac:chgData name="Vishal Uniyal" userId="efadaddc-7e39-459f-9d31-79189413726b" providerId="ADAL" clId="{DDC92446-0E6F-4E3B-A2B0-2BC4DBF0F530}" dt="2022-02-17T19:23:49.015" v="690" actId="1076"/>
          <ac:picMkLst>
            <pc:docMk/>
            <pc:sldMk cId="2283352752" sldId="278"/>
            <ac:picMk id="5" creationId="{7D2290C3-4548-4888-8F2F-469258B72405}"/>
          </ac:picMkLst>
        </pc:picChg>
        <pc:picChg chg="add mod">
          <ac:chgData name="Vishal Uniyal" userId="efadaddc-7e39-459f-9d31-79189413726b" providerId="ADAL" clId="{DDC92446-0E6F-4E3B-A2B0-2BC4DBF0F530}" dt="2022-02-17T19:24:01.088" v="694" actId="1076"/>
          <ac:picMkLst>
            <pc:docMk/>
            <pc:sldMk cId="2283352752" sldId="278"/>
            <ac:picMk id="9" creationId="{E6C7CB8A-CA35-4E2D-AFA5-1EA736565D5A}"/>
          </ac:picMkLst>
        </pc:picChg>
        <pc:picChg chg="add mod">
          <ac:chgData name="Vishal Uniyal" userId="efadaddc-7e39-459f-9d31-79189413726b" providerId="ADAL" clId="{DDC92446-0E6F-4E3B-A2B0-2BC4DBF0F530}" dt="2022-02-17T19:34:10.812" v="731" actId="1076"/>
          <ac:picMkLst>
            <pc:docMk/>
            <pc:sldMk cId="2283352752" sldId="278"/>
            <ac:picMk id="15" creationId="{2F78A0CD-BE10-4FE7-9519-10BD0A183A9E}"/>
          </ac:picMkLst>
        </pc:picChg>
        <pc:picChg chg="add mod modCrop">
          <ac:chgData name="Vishal Uniyal" userId="efadaddc-7e39-459f-9d31-79189413726b" providerId="ADAL" clId="{DDC92446-0E6F-4E3B-A2B0-2BC4DBF0F530}" dt="2022-02-17T19:34:16.690" v="733" actId="14100"/>
          <ac:picMkLst>
            <pc:docMk/>
            <pc:sldMk cId="2283352752" sldId="278"/>
            <ac:picMk id="17" creationId="{B54D5612-855B-4C43-943B-7DAB692FF015}"/>
          </ac:picMkLst>
        </pc:picChg>
        <pc:picChg chg="add mod">
          <ac:chgData name="Vishal Uniyal" userId="efadaddc-7e39-459f-9d31-79189413726b" providerId="ADAL" clId="{DDC92446-0E6F-4E3B-A2B0-2BC4DBF0F530}" dt="2022-02-17T19:36:44.598" v="744" actId="1076"/>
          <ac:picMkLst>
            <pc:docMk/>
            <pc:sldMk cId="2283352752" sldId="278"/>
            <ac:picMk id="21" creationId="{3E9B5A9D-EB48-49CD-88C6-86A3EFF904C2}"/>
          </ac:picMkLst>
        </pc:picChg>
        <pc:picChg chg="add mod">
          <ac:chgData name="Vishal Uniyal" userId="efadaddc-7e39-459f-9d31-79189413726b" providerId="ADAL" clId="{DDC92446-0E6F-4E3B-A2B0-2BC4DBF0F530}" dt="2022-02-17T19:40:29.477" v="766" actId="14100"/>
          <ac:picMkLst>
            <pc:docMk/>
            <pc:sldMk cId="2283352752" sldId="278"/>
            <ac:picMk id="25" creationId="{8BED9C90-0DEB-49BA-B1FD-AD8F95A027B8}"/>
          </ac:picMkLst>
        </pc:picChg>
      </pc:sldChg>
      <pc:sldChg chg="addSp delSp modSp mod setBg setClrOvrMap">
        <pc:chgData name="Vishal Uniyal" userId="efadaddc-7e39-459f-9d31-79189413726b" providerId="ADAL" clId="{DDC92446-0E6F-4E3B-A2B0-2BC4DBF0F530}" dt="2022-02-17T23:45:29.543" v="1054" actId="26606"/>
        <pc:sldMkLst>
          <pc:docMk/>
          <pc:sldMk cId="1809406331" sldId="279"/>
        </pc:sldMkLst>
        <pc:spChg chg="mod">
          <ac:chgData name="Vishal Uniyal" userId="efadaddc-7e39-459f-9d31-79189413726b" providerId="ADAL" clId="{DDC92446-0E6F-4E3B-A2B0-2BC4DBF0F530}" dt="2022-02-17T23:45:29.543" v="1054" actId="26606"/>
          <ac:spMkLst>
            <pc:docMk/>
            <pc:sldMk cId="1809406331" sldId="279"/>
            <ac:spMk id="2" creationId="{D851B40B-7C20-4CF4-AD8A-859BD1267B0A}"/>
          </ac:spMkLst>
        </pc:spChg>
        <pc:spChg chg="del">
          <ac:chgData name="Vishal Uniyal" userId="efadaddc-7e39-459f-9d31-79189413726b" providerId="ADAL" clId="{DDC92446-0E6F-4E3B-A2B0-2BC4DBF0F530}" dt="2022-02-17T23:45:05.903" v="1051" actId="478"/>
          <ac:spMkLst>
            <pc:docMk/>
            <pc:sldMk cId="1809406331" sldId="279"/>
            <ac:spMk id="3" creationId="{8D5102BD-AD17-4515-B5C4-37AC6A61BFC3}"/>
          </ac:spMkLst>
        </pc:spChg>
        <pc:spChg chg="add del">
          <ac:chgData name="Vishal Uniyal" userId="efadaddc-7e39-459f-9d31-79189413726b" providerId="ADAL" clId="{DDC92446-0E6F-4E3B-A2B0-2BC4DBF0F530}" dt="2022-02-17T23:45:29.519" v="1053" actId="26606"/>
          <ac:spMkLst>
            <pc:docMk/>
            <pc:sldMk cId="1809406331" sldId="279"/>
            <ac:spMk id="8" creationId="{E49CC64F-7275-4E33-961B-0C5CDC439875}"/>
          </ac:spMkLst>
        </pc:spChg>
        <pc:spChg chg="add">
          <ac:chgData name="Vishal Uniyal" userId="efadaddc-7e39-459f-9d31-79189413726b" providerId="ADAL" clId="{DDC92446-0E6F-4E3B-A2B0-2BC4DBF0F530}" dt="2022-02-17T23:45:29.543" v="1054" actId="26606"/>
          <ac:spMkLst>
            <pc:docMk/>
            <pc:sldMk cId="1809406331" sldId="279"/>
            <ac:spMk id="9" creationId="{5B32A67F-3598-4A13-8552-DA884FFCCE57}"/>
          </ac:spMkLst>
        </pc:spChg>
        <pc:spChg chg="add">
          <ac:chgData name="Vishal Uniyal" userId="efadaddc-7e39-459f-9d31-79189413726b" providerId="ADAL" clId="{DDC92446-0E6F-4E3B-A2B0-2BC4DBF0F530}" dt="2022-02-17T23:45:29.543" v="1054" actId="26606"/>
          <ac:spMkLst>
            <pc:docMk/>
            <pc:sldMk cId="1809406331" sldId="279"/>
            <ac:spMk id="11" creationId="{BCC55ACC-A2F6-403C-A3A4-D59B3734D45F}"/>
          </ac:spMkLst>
        </pc:spChg>
        <pc:spChg chg="add">
          <ac:chgData name="Vishal Uniyal" userId="efadaddc-7e39-459f-9d31-79189413726b" providerId="ADAL" clId="{DDC92446-0E6F-4E3B-A2B0-2BC4DBF0F530}" dt="2022-02-17T23:45:29.543" v="1054" actId="26606"/>
          <ac:spMkLst>
            <pc:docMk/>
            <pc:sldMk cId="1809406331" sldId="279"/>
            <ac:spMk id="13" creationId="{598EBA13-C937-430B-9523-439FE21096E6}"/>
          </ac:spMkLst>
        </pc:spChg>
        <pc:picChg chg="add del">
          <ac:chgData name="Vishal Uniyal" userId="efadaddc-7e39-459f-9d31-79189413726b" providerId="ADAL" clId="{DDC92446-0E6F-4E3B-A2B0-2BC4DBF0F530}" dt="2022-02-17T23:45:29.519" v="1053" actId="26606"/>
          <ac:picMkLst>
            <pc:docMk/>
            <pc:sldMk cId="1809406331" sldId="279"/>
            <ac:picMk id="4" creationId="{3EEFFC3A-113D-4CF2-9CF4-9C3795EF058F}"/>
          </ac:picMkLst>
        </pc:picChg>
        <pc:picChg chg="add">
          <ac:chgData name="Vishal Uniyal" userId="efadaddc-7e39-459f-9d31-79189413726b" providerId="ADAL" clId="{DDC92446-0E6F-4E3B-A2B0-2BC4DBF0F530}" dt="2022-02-17T23:45:29.543" v="1054" actId="26606"/>
          <ac:picMkLst>
            <pc:docMk/>
            <pc:sldMk cId="1809406331" sldId="279"/>
            <ac:picMk id="6" creationId="{244887F6-F43C-4B3C-8037-EC5D6525A0AE}"/>
          </ac:picMkLst>
        </pc:picChg>
      </pc:sldChg>
      <pc:sldChg chg="addSp delSp modSp new mod setBg modNotesTx">
        <pc:chgData name="Vishal Uniyal" userId="efadaddc-7e39-459f-9d31-79189413726b" providerId="ADAL" clId="{DDC92446-0E6F-4E3B-A2B0-2BC4DBF0F530}" dt="2022-02-18T02:51:57.568" v="2891"/>
        <pc:sldMkLst>
          <pc:docMk/>
          <pc:sldMk cId="3608253678" sldId="280"/>
        </pc:sldMkLst>
        <pc:spChg chg="mod">
          <ac:chgData name="Vishal Uniyal" userId="efadaddc-7e39-459f-9d31-79189413726b" providerId="ADAL" clId="{DDC92446-0E6F-4E3B-A2B0-2BC4DBF0F530}" dt="2022-02-18T00:35:28.731" v="1594" actId="26606"/>
          <ac:spMkLst>
            <pc:docMk/>
            <pc:sldMk cId="3608253678" sldId="280"/>
            <ac:spMk id="2" creationId="{FE59A44C-C47B-4C82-B4AF-CA20EAC53139}"/>
          </ac:spMkLst>
        </pc:spChg>
        <pc:spChg chg="mod">
          <ac:chgData name="Vishal Uniyal" userId="efadaddc-7e39-459f-9d31-79189413726b" providerId="ADAL" clId="{DDC92446-0E6F-4E3B-A2B0-2BC4DBF0F530}" dt="2022-02-18T00:46:49.631" v="1627" actId="14100"/>
          <ac:spMkLst>
            <pc:docMk/>
            <pc:sldMk cId="3608253678" sldId="280"/>
            <ac:spMk id="3" creationId="{311CAB08-8807-4F23-8419-9202EE13EE60}"/>
          </ac:spMkLst>
        </pc:spChg>
        <pc:spChg chg="add mod">
          <ac:chgData name="Vishal Uniyal" userId="efadaddc-7e39-459f-9d31-79189413726b" providerId="ADAL" clId="{DDC92446-0E6F-4E3B-A2B0-2BC4DBF0F530}" dt="2022-02-18T02:51:21.224" v="2887" actId="1076"/>
          <ac:spMkLst>
            <pc:docMk/>
            <pc:sldMk cId="3608253678" sldId="280"/>
            <ac:spMk id="5" creationId="{B51D78B1-935E-470D-BBF6-0EB4ACFEB810}"/>
          </ac:spMkLst>
        </pc:spChg>
        <pc:spChg chg="add">
          <ac:chgData name="Vishal Uniyal" userId="efadaddc-7e39-459f-9d31-79189413726b" providerId="ADAL" clId="{DDC92446-0E6F-4E3B-A2B0-2BC4DBF0F530}" dt="2022-02-18T00:35:28.731" v="1594" actId="26606"/>
          <ac:spMkLst>
            <pc:docMk/>
            <pc:sldMk cId="3608253678" sldId="280"/>
            <ac:spMk id="9" creationId="{73DE2CFE-42F2-48F0-8706-5264E012B10C}"/>
          </ac:spMkLst>
        </pc:spChg>
        <pc:picChg chg="add mod">
          <ac:chgData name="Vishal Uniyal" userId="efadaddc-7e39-459f-9d31-79189413726b" providerId="ADAL" clId="{DDC92446-0E6F-4E3B-A2B0-2BC4DBF0F530}" dt="2022-02-18T00:35:56.382" v="1597" actId="1076"/>
          <ac:picMkLst>
            <pc:docMk/>
            <pc:sldMk cId="3608253678" sldId="280"/>
            <ac:picMk id="4" creationId="{0A583AA1-95FB-4B4E-8D68-2F61A6C33C22}"/>
          </ac:picMkLst>
        </pc:picChg>
        <pc:picChg chg="add mod">
          <ac:chgData name="Vishal Uniyal" userId="efadaddc-7e39-459f-9d31-79189413726b" providerId="ADAL" clId="{DDC92446-0E6F-4E3B-A2B0-2BC4DBF0F530}" dt="2022-02-18T00:36:09.374" v="1599" actId="1076"/>
          <ac:picMkLst>
            <pc:docMk/>
            <pc:sldMk cId="3608253678" sldId="280"/>
            <ac:picMk id="6" creationId="{8081AF59-AB25-4225-9477-E9B94980F2C9}"/>
          </ac:picMkLst>
        </pc:picChg>
        <pc:picChg chg="add del mod">
          <ac:chgData name="Vishal Uniyal" userId="efadaddc-7e39-459f-9d31-79189413726b" providerId="ADAL" clId="{DDC92446-0E6F-4E3B-A2B0-2BC4DBF0F530}" dt="2022-02-18T00:36:24.459" v="1604"/>
          <ac:picMkLst>
            <pc:docMk/>
            <pc:sldMk cId="3608253678" sldId="280"/>
            <ac:picMk id="7" creationId="{F01FCDAD-B478-435C-BA36-CADB8DF7E757}"/>
          </ac:picMkLst>
        </pc:picChg>
      </pc:sldChg>
      <pc:sldChg chg="addSp delSp modSp new mod setBg modNotesTx">
        <pc:chgData name="Vishal Uniyal" userId="efadaddc-7e39-459f-9d31-79189413726b" providerId="ADAL" clId="{DDC92446-0E6F-4E3B-A2B0-2BC4DBF0F530}" dt="2022-02-18T02:45:00.233" v="2737" actId="1076"/>
        <pc:sldMkLst>
          <pc:docMk/>
          <pc:sldMk cId="3405352516" sldId="281"/>
        </pc:sldMkLst>
        <pc:spChg chg="mod">
          <ac:chgData name="Vishal Uniyal" userId="efadaddc-7e39-459f-9d31-79189413726b" providerId="ADAL" clId="{DDC92446-0E6F-4E3B-A2B0-2BC4DBF0F530}" dt="2022-02-18T00:38:29.135" v="1608" actId="26606"/>
          <ac:spMkLst>
            <pc:docMk/>
            <pc:sldMk cId="3405352516" sldId="281"/>
            <ac:spMk id="2" creationId="{D38561B1-FE6E-4E9D-8448-6A857AEA2D9E}"/>
          </ac:spMkLst>
        </pc:spChg>
        <pc:spChg chg="del">
          <ac:chgData name="Vishal Uniyal" userId="efadaddc-7e39-459f-9d31-79189413726b" providerId="ADAL" clId="{DDC92446-0E6F-4E3B-A2B0-2BC4DBF0F530}" dt="2022-02-17T22:34:12.598" v="830" actId="478"/>
          <ac:spMkLst>
            <pc:docMk/>
            <pc:sldMk cId="3405352516" sldId="281"/>
            <ac:spMk id="3" creationId="{FE65480B-1740-47F4-A483-F3BFFD70D086}"/>
          </ac:spMkLst>
        </pc:spChg>
        <pc:spChg chg="add mod">
          <ac:chgData name="Vishal Uniyal" userId="efadaddc-7e39-459f-9d31-79189413726b" providerId="ADAL" clId="{DDC92446-0E6F-4E3B-A2B0-2BC4DBF0F530}" dt="2022-02-18T00:38:29.135" v="1608" actId="26606"/>
          <ac:spMkLst>
            <pc:docMk/>
            <pc:sldMk cId="3405352516" sldId="281"/>
            <ac:spMk id="8" creationId="{C422DD46-1F35-4DA9-BD72-EF6D258BD962}"/>
          </ac:spMkLst>
        </pc:spChg>
        <pc:spChg chg="add">
          <ac:chgData name="Vishal Uniyal" userId="efadaddc-7e39-459f-9d31-79189413726b" providerId="ADAL" clId="{DDC92446-0E6F-4E3B-A2B0-2BC4DBF0F530}" dt="2022-02-18T00:38:29.135" v="1608" actId="26606"/>
          <ac:spMkLst>
            <pc:docMk/>
            <pc:sldMk cId="3405352516" sldId="281"/>
            <ac:spMk id="13" creationId="{33CD251C-A887-4D2F-925B-FC097198538B}"/>
          </ac:spMkLst>
        </pc:spChg>
        <pc:spChg chg="add">
          <ac:chgData name="Vishal Uniyal" userId="efadaddc-7e39-459f-9d31-79189413726b" providerId="ADAL" clId="{DDC92446-0E6F-4E3B-A2B0-2BC4DBF0F530}" dt="2022-02-18T00:38:29.135" v="1608" actId="26606"/>
          <ac:spMkLst>
            <pc:docMk/>
            <pc:sldMk cId="3405352516" sldId="281"/>
            <ac:spMk id="15" creationId="{3B2069EE-A08E-44F0-B3F9-3CF8CC2DCAD5}"/>
          </ac:spMkLst>
        </pc:spChg>
        <pc:grpChg chg="add">
          <ac:chgData name="Vishal Uniyal" userId="efadaddc-7e39-459f-9d31-79189413726b" providerId="ADAL" clId="{DDC92446-0E6F-4E3B-A2B0-2BC4DBF0F530}" dt="2022-02-18T00:38:29.135" v="1608" actId="26606"/>
          <ac:grpSpMkLst>
            <pc:docMk/>
            <pc:sldMk cId="3405352516" sldId="281"/>
            <ac:grpSpMk id="17" creationId="{9C6E8597-0CCE-4A8A-9326-AA52691A1C81}"/>
          </ac:grpSpMkLst>
        </pc:grpChg>
        <pc:picChg chg="add mod">
          <ac:chgData name="Vishal Uniyal" userId="efadaddc-7e39-459f-9d31-79189413726b" providerId="ADAL" clId="{DDC92446-0E6F-4E3B-A2B0-2BC4DBF0F530}" dt="2022-02-18T02:44:52.969" v="2733" actId="1076"/>
          <ac:picMkLst>
            <pc:docMk/>
            <pc:sldMk cId="3405352516" sldId="281"/>
            <ac:picMk id="5" creationId="{3B17BA5F-933E-4331-B8EA-01E5F79F8603}"/>
          </ac:picMkLst>
        </pc:picChg>
        <pc:picChg chg="add mod ord">
          <ac:chgData name="Vishal Uniyal" userId="efadaddc-7e39-459f-9d31-79189413726b" providerId="ADAL" clId="{DDC92446-0E6F-4E3B-A2B0-2BC4DBF0F530}" dt="2022-02-18T02:44:55.030" v="2734" actId="1076"/>
          <ac:picMkLst>
            <pc:docMk/>
            <pc:sldMk cId="3405352516" sldId="281"/>
            <ac:picMk id="7" creationId="{BC863E7D-679A-4897-B68F-91B7A5FC9046}"/>
          </ac:picMkLst>
        </pc:picChg>
        <pc:picChg chg="add mod">
          <ac:chgData name="Vishal Uniyal" userId="efadaddc-7e39-459f-9d31-79189413726b" providerId="ADAL" clId="{DDC92446-0E6F-4E3B-A2B0-2BC4DBF0F530}" dt="2022-02-18T02:45:00.233" v="2737" actId="1076"/>
          <ac:picMkLst>
            <pc:docMk/>
            <pc:sldMk cId="3405352516" sldId="281"/>
            <ac:picMk id="10" creationId="{0DDA46E9-E1B6-4642-BB74-33756F6DE306}"/>
          </ac:picMkLst>
        </pc:picChg>
      </pc:sldChg>
      <pc:sldChg chg="addSp delSp modSp new mod setBg modNotesTx">
        <pc:chgData name="Vishal Uniyal" userId="efadaddc-7e39-459f-9d31-79189413726b" providerId="ADAL" clId="{DDC92446-0E6F-4E3B-A2B0-2BC4DBF0F530}" dt="2022-02-18T02:48:10.755" v="2755" actId="14100"/>
        <pc:sldMkLst>
          <pc:docMk/>
          <pc:sldMk cId="1020633038" sldId="282"/>
        </pc:sldMkLst>
        <pc:spChg chg="mod">
          <ac:chgData name="Vishal Uniyal" userId="efadaddc-7e39-459f-9d31-79189413726b" providerId="ADAL" clId="{DDC92446-0E6F-4E3B-A2B0-2BC4DBF0F530}" dt="2022-02-18T02:47:53.920" v="2747" actId="26606"/>
          <ac:spMkLst>
            <pc:docMk/>
            <pc:sldMk cId="1020633038" sldId="282"/>
            <ac:spMk id="2" creationId="{FB70A018-3BBB-4632-A6CC-754DCCEBB824}"/>
          </ac:spMkLst>
        </pc:spChg>
        <pc:spChg chg="mod">
          <ac:chgData name="Vishal Uniyal" userId="efadaddc-7e39-459f-9d31-79189413726b" providerId="ADAL" clId="{DDC92446-0E6F-4E3B-A2B0-2BC4DBF0F530}" dt="2022-02-18T02:48:00.370" v="2753" actId="404"/>
          <ac:spMkLst>
            <pc:docMk/>
            <pc:sldMk cId="1020633038" sldId="282"/>
            <ac:spMk id="3" creationId="{590CC662-C5AC-4041-9825-FDCC919FFA95}"/>
          </ac:spMkLst>
        </pc:spChg>
        <pc:spChg chg="add del">
          <ac:chgData name="Vishal Uniyal" userId="efadaddc-7e39-459f-9d31-79189413726b" providerId="ADAL" clId="{DDC92446-0E6F-4E3B-A2B0-2BC4DBF0F530}" dt="2022-02-18T02:47:37.391" v="2742" actId="26606"/>
          <ac:spMkLst>
            <pc:docMk/>
            <pc:sldMk cId="1020633038" sldId="282"/>
            <ac:spMk id="12" creationId="{AAAE94E3-A7DB-4868-B1E3-E49703488BBC}"/>
          </ac:spMkLst>
        </pc:spChg>
        <pc:spChg chg="add del">
          <ac:chgData name="Vishal Uniyal" userId="efadaddc-7e39-459f-9d31-79189413726b" providerId="ADAL" clId="{DDC92446-0E6F-4E3B-A2B0-2BC4DBF0F530}" dt="2022-02-18T02:47:53.920" v="2746" actId="26606"/>
          <ac:spMkLst>
            <pc:docMk/>
            <pc:sldMk cId="1020633038" sldId="282"/>
            <ac:spMk id="16" creationId="{C87417AF-190E-4D6E-AFA6-7D3E84B0B430}"/>
          </ac:spMkLst>
        </pc:spChg>
        <pc:spChg chg="add del">
          <ac:chgData name="Vishal Uniyal" userId="efadaddc-7e39-459f-9d31-79189413726b" providerId="ADAL" clId="{DDC92446-0E6F-4E3B-A2B0-2BC4DBF0F530}" dt="2022-02-18T02:47:37.391" v="2742" actId="26606"/>
          <ac:spMkLst>
            <pc:docMk/>
            <pc:sldMk cId="1020633038" sldId="282"/>
            <ac:spMk id="18" creationId="{3873B707-463F-40B0-8227-E8CC6C67EB25}"/>
          </ac:spMkLst>
        </pc:spChg>
        <pc:spChg chg="add del">
          <ac:chgData name="Vishal Uniyal" userId="efadaddc-7e39-459f-9d31-79189413726b" providerId="ADAL" clId="{DDC92446-0E6F-4E3B-A2B0-2BC4DBF0F530}" dt="2022-02-18T02:47:37.391" v="2742" actId="26606"/>
          <ac:spMkLst>
            <pc:docMk/>
            <pc:sldMk cId="1020633038" sldId="282"/>
            <ac:spMk id="20" creationId="{C13237C8-E62C-4F0D-A318-BD6FB6C2D138}"/>
          </ac:spMkLst>
        </pc:spChg>
        <pc:spChg chg="add del">
          <ac:chgData name="Vishal Uniyal" userId="efadaddc-7e39-459f-9d31-79189413726b" providerId="ADAL" clId="{DDC92446-0E6F-4E3B-A2B0-2BC4DBF0F530}" dt="2022-02-18T02:47:37.391" v="2742" actId="26606"/>
          <ac:spMkLst>
            <pc:docMk/>
            <pc:sldMk cId="1020633038" sldId="282"/>
            <ac:spMk id="22" creationId="{19C9EAEA-39D0-4B0E-A0EB-51E7B26740B1}"/>
          </ac:spMkLst>
        </pc:spChg>
        <pc:spChg chg="add del">
          <ac:chgData name="Vishal Uniyal" userId="efadaddc-7e39-459f-9d31-79189413726b" providerId="ADAL" clId="{DDC92446-0E6F-4E3B-A2B0-2BC4DBF0F530}" dt="2022-02-18T02:47:37.391" v="2742" actId="26606"/>
          <ac:spMkLst>
            <pc:docMk/>
            <pc:sldMk cId="1020633038" sldId="282"/>
            <ac:spMk id="24" creationId="{8CB5D2D7-DF65-4E86-BFBA-FFB9B5ACEB64}"/>
          </ac:spMkLst>
        </pc:spChg>
        <pc:spChg chg="add del">
          <ac:chgData name="Vishal Uniyal" userId="efadaddc-7e39-459f-9d31-79189413726b" providerId="ADAL" clId="{DDC92446-0E6F-4E3B-A2B0-2BC4DBF0F530}" dt="2022-02-18T02:47:40.897" v="2744" actId="26606"/>
          <ac:spMkLst>
            <pc:docMk/>
            <pc:sldMk cId="1020633038" sldId="282"/>
            <ac:spMk id="26" creationId="{149FB5C3-7336-4FE0-A30C-CC0A3646D499}"/>
          </ac:spMkLst>
        </pc:spChg>
        <pc:spChg chg="add del">
          <ac:chgData name="Vishal Uniyal" userId="efadaddc-7e39-459f-9d31-79189413726b" providerId="ADAL" clId="{DDC92446-0E6F-4E3B-A2B0-2BC4DBF0F530}" dt="2022-02-18T02:47:40.897" v="2744" actId="26606"/>
          <ac:spMkLst>
            <pc:docMk/>
            <pc:sldMk cId="1020633038" sldId="282"/>
            <ac:spMk id="30" creationId="{0DA909B4-15FF-46A6-8A7F-7AEF977FE9ED}"/>
          </ac:spMkLst>
        </pc:spChg>
        <pc:spChg chg="add del">
          <ac:chgData name="Vishal Uniyal" userId="efadaddc-7e39-459f-9d31-79189413726b" providerId="ADAL" clId="{DDC92446-0E6F-4E3B-A2B0-2BC4DBF0F530}" dt="2022-02-18T02:47:40.897" v="2744" actId="26606"/>
          <ac:spMkLst>
            <pc:docMk/>
            <pc:sldMk cId="1020633038" sldId="282"/>
            <ac:spMk id="31" creationId="{1382A32C-5B0C-4B1C-A074-76C6DBCC9F87}"/>
          </ac:spMkLst>
        </pc:spChg>
        <pc:spChg chg="add del">
          <ac:chgData name="Vishal Uniyal" userId="efadaddc-7e39-459f-9d31-79189413726b" providerId="ADAL" clId="{DDC92446-0E6F-4E3B-A2B0-2BC4DBF0F530}" dt="2022-02-18T02:47:53.920" v="2746" actId="26606"/>
          <ac:spMkLst>
            <pc:docMk/>
            <pc:sldMk cId="1020633038" sldId="282"/>
            <ac:spMk id="33" creationId="{A7AE9375-4664-4DB2-922D-2782A6E439AC}"/>
          </ac:spMkLst>
        </pc:spChg>
        <pc:spChg chg="add del">
          <ac:chgData name="Vishal Uniyal" userId="efadaddc-7e39-459f-9d31-79189413726b" providerId="ADAL" clId="{DDC92446-0E6F-4E3B-A2B0-2BC4DBF0F530}" dt="2022-02-18T02:47:53.920" v="2746" actId="26606"/>
          <ac:spMkLst>
            <pc:docMk/>
            <pc:sldMk cId="1020633038" sldId="282"/>
            <ac:spMk id="35" creationId="{80B30ED8-273E-4C07-8568-2FE5CC5C483D}"/>
          </ac:spMkLst>
        </pc:spChg>
        <pc:spChg chg="add">
          <ac:chgData name="Vishal Uniyal" userId="efadaddc-7e39-459f-9d31-79189413726b" providerId="ADAL" clId="{DDC92446-0E6F-4E3B-A2B0-2BC4DBF0F530}" dt="2022-02-18T02:47:53.920" v="2747" actId="26606"/>
          <ac:spMkLst>
            <pc:docMk/>
            <pc:sldMk cId="1020633038" sldId="282"/>
            <ac:spMk id="37" creationId="{149FB5C3-7336-4FE0-A30C-CC0A3646D499}"/>
          </ac:spMkLst>
        </pc:spChg>
        <pc:spChg chg="add">
          <ac:chgData name="Vishal Uniyal" userId="efadaddc-7e39-459f-9d31-79189413726b" providerId="ADAL" clId="{DDC92446-0E6F-4E3B-A2B0-2BC4DBF0F530}" dt="2022-02-18T02:47:53.920" v="2747" actId="26606"/>
          <ac:spMkLst>
            <pc:docMk/>
            <pc:sldMk cId="1020633038" sldId="282"/>
            <ac:spMk id="40" creationId="{0DA909B4-15FF-46A6-8A7F-7AEF977FE9ED}"/>
          </ac:spMkLst>
        </pc:spChg>
        <pc:spChg chg="add">
          <ac:chgData name="Vishal Uniyal" userId="efadaddc-7e39-459f-9d31-79189413726b" providerId="ADAL" clId="{DDC92446-0E6F-4E3B-A2B0-2BC4DBF0F530}" dt="2022-02-18T02:47:53.920" v="2747" actId="26606"/>
          <ac:spMkLst>
            <pc:docMk/>
            <pc:sldMk cId="1020633038" sldId="282"/>
            <ac:spMk id="41" creationId="{1382A32C-5B0C-4B1C-A074-76C6DBCC9F87}"/>
          </ac:spMkLst>
        </pc:spChg>
        <pc:grpChg chg="add del">
          <ac:chgData name="Vishal Uniyal" userId="efadaddc-7e39-459f-9d31-79189413726b" providerId="ADAL" clId="{DDC92446-0E6F-4E3B-A2B0-2BC4DBF0F530}" dt="2022-02-18T02:47:37.391" v="2742" actId="26606"/>
          <ac:grpSpMkLst>
            <pc:docMk/>
            <pc:sldMk cId="1020633038" sldId="282"/>
            <ac:grpSpMk id="14" creationId="{1DE889C7-FAD6-4397-98E2-05D503484459}"/>
          </ac:grpSpMkLst>
        </pc:grpChg>
        <pc:grpChg chg="add del">
          <ac:chgData name="Vishal Uniyal" userId="efadaddc-7e39-459f-9d31-79189413726b" providerId="ADAL" clId="{DDC92446-0E6F-4E3B-A2B0-2BC4DBF0F530}" dt="2022-02-18T02:47:40.897" v="2744" actId="26606"/>
          <ac:grpSpMkLst>
            <pc:docMk/>
            <pc:sldMk cId="1020633038" sldId="282"/>
            <ac:grpSpMk id="27" creationId="{19A6B5CE-CB1D-48EE-8B43-E952235C8371}"/>
          </ac:grpSpMkLst>
        </pc:grpChg>
        <pc:grpChg chg="add">
          <ac:chgData name="Vishal Uniyal" userId="efadaddc-7e39-459f-9d31-79189413726b" providerId="ADAL" clId="{DDC92446-0E6F-4E3B-A2B0-2BC4DBF0F530}" dt="2022-02-18T02:47:53.920" v="2747" actId="26606"/>
          <ac:grpSpMkLst>
            <pc:docMk/>
            <pc:sldMk cId="1020633038" sldId="282"/>
            <ac:grpSpMk id="38" creationId="{19A6B5CE-CB1D-48EE-8B43-E952235C8371}"/>
          </ac:grpSpMkLst>
        </pc:grpChg>
        <pc:picChg chg="add mod ord">
          <ac:chgData name="Vishal Uniyal" userId="efadaddc-7e39-459f-9d31-79189413726b" providerId="ADAL" clId="{DDC92446-0E6F-4E3B-A2B0-2BC4DBF0F530}" dt="2022-02-18T02:47:53.920" v="2747" actId="26606"/>
          <ac:picMkLst>
            <pc:docMk/>
            <pc:sldMk cId="1020633038" sldId="282"/>
            <ac:picMk id="5" creationId="{133F2FF8-B4D2-403C-A108-5F1D42D54882}"/>
          </ac:picMkLst>
        </pc:picChg>
        <pc:picChg chg="add mod">
          <ac:chgData name="Vishal Uniyal" userId="efadaddc-7e39-459f-9d31-79189413726b" providerId="ADAL" clId="{DDC92446-0E6F-4E3B-A2B0-2BC4DBF0F530}" dt="2022-02-18T02:48:10.755" v="2755" actId="14100"/>
          <ac:picMkLst>
            <pc:docMk/>
            <pc:sldMk cId="1020633038" sldId="282"/>
            <ac:picMk id="7" creationId="{4D9D0EC4-E61D-4301-B8A3-A6C8B965D930}"/>
          </ac:picMkLst>
        </pc:picChg>
        <pc:cxnChg chg="add del">
          <ac:chgData name="Vishal Uniyal" userId="efadaddc-7e39-459f-9d31-79189413726b" providerId="ADAL" clId="{DDC92446-0E6F-4E3B-A2B0-2BC4DBF0F530}" dt="2022-02-18T02:47:53.920" v="2746" actId="26606"/>
          <ac:cxnSpMkLst>
            <pc:docMk/>
            <pc:sldMk cId="1020633038" sldId="282"/>
            <ac:cxnSpMk id="34" creationId="{EE504C98-6397-41C1-A8D8-2D9C4ED307E0}"/>
          </ac:cxnSpMkLst>
        </pc:cxnChg>
      </pc:sldChg>
      <pc:sldChg chg="addSp modSp new mod setBg modNotesTx">
        <pc:chgData name="Vishal Uniyal" userId="efadaddc-7e39-459f-9d31-79189413726b" providerId="ADAL" clId="{DDC92446-0E6F-4E3B-A2B0-2BC4DBF0F530}" dt="2022-02-18T02:47:26.352" v="2740" actId="113"/>
        <pc:sldMkLst>
          <pc:docMk/>
          <pc:sldMk cId="3200859392" sldId="283"/>
        </pc:sldMkLst>
        <pc:spChg chg="mod">
          <ac:chgData name="Vishal Uniyal" userId="efadaddc-7e39-459f-9d31-79189413726b" providerId="ADAL" clId="{DDC92446-0E6F-4E3B-A2B0-2BC4DBF0F530}" dt="2022-02-18T02:47:20.016" v="2739" actId="26606"/>
          <ac:spMkLst>
            <pc:docMk/>
            <pc:sldMk cId="3200859392" sldId="283"/>
            <ac:spMk id="2" creationId="{4B248D1E-69A3-434E-ADB6-2BB724A5FE1C}"/>
          </ac:spMkLst>
        </pc:spChg>
        <pc:spChg chg="mod">
          <ac:chgData name="Vishal Uniyal" userId="efadaddc-7e39-459f-9d31-79189413726b" providerId="ADAL" clId="{DDC92446-0E6F-4E3B-A2B0-2BC4DBF0F530}" dt="2022-02-18T02:47:26.352" v="2740" actId="113"/>
          <ac:spMkLst>
            <pc:docMk/>
            <pc:sldMk cId="3200859392" sldId="283"/>
            <ac:spMk id="3" creationId="{0B57801A-F071-40FF-BC17-8D1370AAF13C}"/>
          </ac:spMkLst>
        </pc:spChg>
        <pc:spChg chg="add">
          <ac:chgData name="Vishal Uniyal" userId="efadaddc-7e39-459f-9d31-79189413726b" providerId="ADAL" clId="{DDC92446-0E6F-4E3B-A2B0-2BC4DBF0F530}" dt="2022-02-18T02:47:20.016" v="2739" actId="26606"/>
          <ac:spMkLst>
            <pc:docMk/>
            <pc:sldMk cId="3200859392" sldId="283"/>
            <ac:spMk id="9" creationId="{2B566528-1B12-4246-9431-5C2D7D081168}"/>
          </ac:spMkLst>
        </pc:spChg>
        <pc:grpChg chg="add">
          <ac:chgData name="Vishal Uniyal" userId="efadaddc-7e39-459f-9d31-79189413726b" providerId="ADAL" clId="{DDC92446-0E6F-4E3B-A2B0-2BC4DBF0F530}" dt="2022-02-18T02:47:20.016" v="2739" actId="26606"/>
          <ac:grpSpMkLst>
            <pc:docMk/>
            <pc:sldMk cId="3200859392" sldId="283"/>
            <ac:grpSpMk id="11" creationId="{828A5161-06F1-46CF-8AD7-844680A59E13}"/>
          </ac:grpSpMkLst>
        </pc:grpChg>
        <pc:grpChg chg="add">
          <ac:chgData name="Vishal Uniyal" userId="efadaddc-7e39-459f-9d31-79189413726b" providerId="ADAL" clId="{DDC92446-0E6F-4E3B-A2B0-2BC4DBF0F530}" dt="2022-02-18T02:47:20.016" v="2739" actId="26606"/>
          <ac:grpSpMkLst>
            <pc:docMk/>
            <pc:sldMk cId="3200859392" sldId="283"/>
            <ac:grpSpMk id="15" creationId="{5995D10D-E9C9-47DB-AE7E-801FEF38F5C9}"/>
          </ac:grpSpMkLst>
        </pc:grpChg>
        <pc:picChg chg="add mod">
          <ac:chgData name="Vishal Uniyal" userId="efadaddc-7e39-459f-9d31-79189413726b" providerId="ADAL" clId="{DDC92446-0E6F-4E3B-A2B0-2BC4DBF0F530}" dt="2022-02-18T02:47:20.016" v="2739" actId="26606"/>
          <ac:picMkLst>
            <pc:docMk/>
            <pc:sldMk cId="3200859392" sldId="283"/>
            <ac:picMk id="4" creationId="{DD0FBAA5-9306-41B0-91E8-69AAE5D840AE}"/>
          </ac:picMkLst>
        </pc:picChg>
      </pc:sldChg>
      <pc:sldChg chg="addSp modSp new mod setBg">
        <pc:chgData name="Vishal Uniyal" userId="efadaddc-7e39-459f-9d31-79189413726b" providerId="ADAL" clId="{DDC92446-0E6F-4E3B-A2B0-2BC4DBF0F530}" dt="2022-02-18T02:50:09.893" v="2877" actId="5793"/>
        <pc:sldMkLst>
          <pc:docMk/>
          <pc:sldMk cId="4240389809" sldId="284"/>
        </pc:sldMkLst>
        <pc:spChg chg="mod">
          <ac:chgData name="Vishal Uniyal" userId="efadaddc-7e39-459f-9d31-79189413726b" providerId="ADAL" clId="{DDC92446-0E6F-4E3B-A2B0-2BC4DBF0F530}" dt="2022-02-18T02:48:25.575" v="2756" actId="26606"/>
          <ac:spMkLst>
            <pc:docMk/>
            <pc:sldMk cId="4240389809" sldId="284"/>
            <ac:spMk id="2" creationId="{B01BA088-9FE7-44EE-A0AC-FD77BF3F1AE9}"/>
          </ac:spMkLst>
        </pc:spChg>
        <pc:spChg chg="mod">
          <ac:chgData name="Vishal Uniyal" userId="efadaddc-7e39-459f-9d31-79189413726b" providerId="ADAL" clId="{DDC92446-0E6F-4E3B-A2B0-2BC4DBF0F530}" dt="2022-02-18T02:50:09.893" v="2877" actId="5793"/>
          <ac:spMkLst>
            <pc:docMk/>
            <pc:sldMk cId="4240389809" sldId="284"/>
            <ac:spMk id="3" creationId="{9143518C-23B5-41A8-A067-90FF44695D79}"/>
          </ac:spMkLst>
        </pc:spChg>
        <pc:spChg chg="add">
          <ac:chgData name="Vishal Uniyal" userId="efadaddc-7e39-459f-9d31-79189413726b" providerId="ADAL" clId="{DDC92446-0E6F-4E3B-A2B0-2BC4DBF0F530}" dt="2022-02-18T02:48:25.575" v="2756" actId="26606"/>
          <ac:spMkLst>
            <pc:docMk/>
            <pc:sldMk cId="4240389809" sldId="284"/>
            <ac:spMk id="8" creationId="{884769FE-1656-422F-86E1-8C1B16C27BE1}"/>
          </ac:spMkLst>
        </pc:spChg>
        <pc:spChg chg="add">
          <ac:chgData name="Vishal Uniyal" userId="efadaddc-7e39-459f-9d31-79189413726b" providerId="ADAL" clId="{DDC92446-0E6F-4E3B-A2B0-2BC4DBF0F530}" dt="2022-02-18T02:48:25.575" v="2756" actId="26606"/>
          <ac:spMkLst>
            <pc:docMk/>
            <pc:sldMk cId="4240389809" sldId="284"/>
            <ac:spMk id="10" creationId="{CB249F6D-244F-494A-98B9-5CC7413C4FB9}"/>
          </ac:spMkLst>
        </pc:spChg>
        <pc:spChg chg="add">
          <ac:chgData name="Vishal Uniyal" userId="efadaddc-7e39-459f-9d31-79189413726b" providerId="ADAL" clId="{DDC92446-0E6F-4E3B-A2B0-2BC4DBF0F530}" dt="2022-02-18T02:48:25.575" v="2756" actId="26606"/>
          <ac:spMkLst>
            <pc:docMk/>
            <pc:sldMk cId="4240389809" sldId="284"/>
            <ac:spMk id="12" creationId="{506C536E-6ECA-4211-AF8C-A2671C484DA7}"/>
          </ac:spMkLst>
        </pc:spChg>
        <pc:spChg chg="add">
          <ac:chgData name="Vishal Uniyal" userId="efadaddc-7e39-459f-9d31-79189413726b" providerId="ADAL" clId="{DDC92446-0E6F-4E3B-A2B0-2BC4DBF0F530}" dt="2022-02-18T02:48:25.575" v="2756" actId="26606"/>
          <ac:spMkLst>
            <pc:docMk/>
            <pc:sldMk cId="4240389809" sldId="284"/>
            <ac:spMk id="14" creationId="{AEAA70EA-2201-4F5D-AF08-58CFF851CCCD}"/>
          </ac:spMkLst>
        </pc:spChg>
      </pc:sldChg>
      <pc:sldChg chg="addSp delSp modSp new mod setBg setClrOvrMap">
        <pc:chgData name="Vishal Uniyal" userId="efadaddc-7e39-459f-9d31-79189413726b" providerId="ADAL" clId="{DDC92446-0E6F-4E3B-A2B0-2BC4DBF0F530}" dt="2022-02-18T02:49:28.377" v="2785" actId="26606"/>
        <pc:sldMkLst>
          <pc:docMk/>
          <pc:sldMk cId="1036605484" sldId="285"/>
        </pc:sldMkLst>
        <pc:spChg chg="mod ord">
          <ac:chgData name="Vishal Uniyal" userId="efadaddc-7e39-459f-9d31-79189413726b" providerId="ADAL" clId="{DDC92446-0E6F-4E3B-A2B0-2BC4DBF0F530}" dt="2022-02-18T02:49:28.377" v="2785" actId="26606"/>
          <ac:spMkLst>
            <pc:docMk/>
            <pc:sldMk cId="1036605484" sldId="285"/>
            <ac:spMk id="2" creationId="{AAB7905B-C14B-4BE1-B398-9AE2F211B1D9}"/>
          </ac:spMkLst>
        </pc:spChg>
        <pc:spChg chg="del">
          <ac:chgData name="Vishal Uniyal" userId="efadaddc-7e39-459f-9d31-79189413726b" providerId="ADAL" clId="{DDC92446-0E6F-4E3B-A2B0-2BC4DBF0F530}" dt="2022-02-18T02:49:23.553" v="2784" actId="478"/>
          <ac:spMkLst>
            <pc:docMk/>
            <pc:sldMk cId="1036605484" sldId="285"/>
            <ac:spMk id="3" creationId="{66437F7C-74F2-4162-824A-66CEE82F639F}"/>
          </ac:spMkLst>
        </pc:spChg>
        <pc:spChg chg="add del">
          <ac:chgData name="Vishal Uniyal" userId="efadaddc-7e39-459f-9d31-79189413726b" providerId="ADAL" clId="{DDC92446-0E6F-4E3B-A2B0-2BC4DBF0F530}" dt="2022-02-18T02:49:10.622" v="2765" actId="22"/>
          <ac:spMkLst>
            <pc:docMk/>
            <pc:sldMk cId="1036605484" sldId="285"/>
            <ac:spMk id="6" creationId="{F4755F1C-D082-4C7D-9E1D-0A246EBCAFC9}"/>
          </ac:spMkLst>
        </pc:spChg>
        <pc:spChg chg="add">
          <ac:chgData name="Vishal Uniyal" userId="efadaddc-7e39-459f-9d31-79189413726b" providerId="ADAL" clId="{DDC92446-0E6F-4E3B-A2B0-2BC4DBF0F530}" dt="2022-02-18T02:49:28.377" v="2785" actId="26606"/>
          <ac:spMkLst>
            <pc:docMk/>
            <pc:sldMk cId="1036605484" sldId="285"/>
            <ac:spMk id="9" creationId="{0671A8AE-40A1-4631-A6B8-581AFF065482}"/>
          </ac:spMkLst>
        </pc:spChg>
        <pc:spChg chg="add">
          <ac:chgData name="Vishal Uniyal" userId="efadaddc-7e39-459f-9d31-79189413726b" providerId="ADAL" clId="{DDC92446-0E6F-4E3B-A2B0-2BC4DBF0F530}" dt="2022-02-18T02:49:28.377" v="2785" actId="26606"/>
          <ac:spMkLst>
            <pc:docMk/>
            <pc:sldMk cId="1036605484" sldId="285"/>
            <ac:spMk id="11" creationId="{AB58EF07-17C2-48CF-ABB0-EEF1F17CB8F0}"/>
          </ac:spMkLst>
        </pc:spChg>
        <pc:spChg chg="add">
          <ac:chgData name="Vishal Uniyal" userId="efadaddc-7e39-459f-9d31-79189413726b" providerId="ADAL" clId="{DDC92446-0E6F-4E3B-A2B0-2BC4DBF0F530}" dt="2022-02-18T02:49:28.377" v="2785" actId="26606"/>
          <ac:spMkLst>
            <pc:docMk/>
            <pc:sldMk cId="1036605484" sldId="285"/>
            <ac:spMk id="13" creationId="{AF2F604E-43BE-4DC3-B983-E071523364F8}"/>
          </ac:spMkLst>
        </pc:spChg>
        <pc:spChg chg="add">
          <ac:chgData name="Vishal Uniyal" userId="efadaddc-7e39-459f-9d31-79189413726b" providerId="ADAL" clId="{DDC92446-0E6F-4E3B-A2B0-2BC4DBF0F530}" dt="2022-02-18T02:49:28.377" v="2785" actId="26606"/>
          <ac:spMkLst>
            <pc:docMk/>
            <pc:sldMk cId="1036605484" sldId="285"/>
            <ac:spMk id="15" creationId="{08C9B587-E65E-4B52-B37C-ABEBB6E87928}"/>
          </ac:spMkLst>
        </pc:spChg>
        <pc:picChg chg="add mod">
          <ac:chgData name="Vishal Uniyal" userId="efadaddc-7e39-459f-9d31-79189413726b" providerId="ADAL" clId="{DDC92446-0E6F-4E3B-A2B0-2BC4DBF0F530}" dt="2022-02-18T02:49:28.377" v="2785" actId="26606"/>
          <ac:picMkLst>
            <pc:docMk/>
            <pc:sldMk cId="1036605484" sldId="285"/>
            <ac:picMk id="4" creationId="{B866F42F-708A-4D8A-8449-4EDE21B65A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CB3A5-825B-4BE4-8870-348E04832863}" type="datetimeFigureOut">
              <a:rPr lang="en-AU" smtClean="0"/>
              <a:t>2/03/2022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D1FFA-98E9-482E-8E5D-ECE275E03B3A}" type="slidenum">
              <a:rPr lang="en-AU" smtClean="0"/>
              <a:t>‹#›</a:t>
            </a:fld>
            <a:endParaRPr lang="en-AU"/>
          </a:p>
        </p:txBody>
      </p:sp>
    </p:spTree>
    <p:extLst>
      <p:ext uri="{BB962C8B-B14F-4D97-AF65-F5344CB8AC3E}">
        <p14:creationId xmlns:p14="http://schemas.microsoft.com/office/powerpoint/2010/main" val="20905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apps.courts.state.ny.us/webcrim_attorney/DefendantSearch"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a:t>
            </a:r>
          </a:p>
          <a:p>
            <a:endParaRPr lang="en-US" dirty="0"/>
          </a:p>
          <a:p>
            <a:r>
              <a:rPr lang="en-US" dirty="0"/>
              <a:t>Studying – 2 years</a:t>
            </a:r>
          </a:p>
          <a:p>
            <a:endParaRPr lang="en-US" dirty="0"/>
          </a:p>
          <a:p>
            <a:r>
              <a:rPr lang="en-US" dirty="0"/>
              <a:t>Previously done </a:t>
            </a:r>
            <a:r>
              <a:rPr lang="en-US" dirty="0" err="1"/>
              <a:t>batchelors</a:t>
            </a:r>
            <a:r>
              <a:rPr lang="en-US" dirty="0"/>
              <a:t> of software</a:t>
            </a:r>
          </a:p>
          <a:p>
            <a:endParaRPr lang="en-US" dirty="0"/>
          </a:p>
          <a:p>
            <a:r>
              <a:rPr lang="en-US" dirty="0"/>
              <a:t>I have worked as IT systems administrator for 3 years</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a:t>
            </a:fld>
            <a:endParaRPr lang="en-AU"/>
          </a:p>
        </p:txBody>
      </p:sp>
    </p:spTree>
    <p:extLst>
      <p:ext uri="{BB962C8B-B14F-4D97-AF65-F5344CB8AC3E}">
        <p14:creationId xmlns:p14="http://schemas.microsoft.com/office/powerpoint/2010/main" val="174326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i="0" dirty="0">
                <a:effectLst/>
                <a:latin typeface="Arial" panose="020B0604020202020204" pitchFamily="34" charset="0"/>
              </a:rPr>
              <a:t>The purpose of this study is to detect fake news more efficiently than prevailing detection techniques can. As I read current day research, I found detection strategy insufficient for accurately finding fake news article online. As world’s technical sector is advancing current day techniques are becoming easy to spread false rumors, misinformation and deception without getting detected. Adversarial Learning techniques are modern techniques, these training ML Models have show the highest accuracy in predicting outcome. I have decided to take use Adversarial learning methodology with current day fake news detection technique</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r>
              <a:rPr lang="en-US" sz="1200" b="0" i="0" dirty="0">
                <a:solidFill>
                  <a:schemeClr val="lt1"/>
                </a:solidFill>
                <a:latin typeface="Calibri"/>
                <a:ea typeface="Calibri"/>
                <a:cs typeface="Calibri"/>
                <a:sym typeface="Calibri"/>
              </a:rPr>
              <a:t>Building Robust Classifier: my goal is to build a model that can efficiently detect through new fake news articles and question their originality.</a:t>
            </a:r>
          </a:p>
          <a:p>
            <a:pPr marL="0" lvl="0" indent="0" algn="l" rtl="0">
              <a:spcBef>
                <a:spcPts val="0"/>
              </a:spcBef>
              <a:spcAft>
                <a:spcPts val="0"/>
              </a:spcAft>
              <a:buNone/>
            </a:pPr>
            <a:endParaRPr lang="en-US" sz="1200" b="0" i="0" dirty="0">
              <a:solidFill>
                <a:schemeClr val="lt1"/>
              </a:solidFill>
              <a:effectLst/>
              <a:latin typeface="Calibri"/>
              <a:cs typeface="Calibri"/>
              <a:sym typeface="Calibri"/>
            </a:endParaRPr>
          </a:p>
          <a:p>
            <a:pPr marL="0" lvl="0" indent="0" algn="l" rtl="0">
              <a:spcBef>
                <a:spcPts val="0"/>
              </a:spcBef>
              <a:spcAft>
                <a:spcPts val="0"/>
              </a:spcAft>
              <a:buNone/>
            </a:pPr>
            <a:r>
              <a:rPr lang="en-US" sz="1200" b="0" i="0" dirty="0">
                <a:solidFill>
                  <a:schemeClr val="lt1"/>
                </a:solidFill>
                <a:latin typeface="Calibri"/>
                <a:ea typeface="Calibri"/>
                <a:cs typeface="Calibri"/>
                <a:sym typeface="Calibri"/>
              </a:rPr>
              <a:t>Spam Detection</a:t>
            </a:r>
            <a:r>
              <a:rPr lang="en-US" sz="1200" b="0" i="0" dirty="0">
                <a:solidFill>
                  <a:schemeClr val="lt1"/>
                </a:solidFill>
                <a:effectLst/>
                <a:latin typeface="Calibri"/>
                <a:ea typeface="Calibri"/>
                <a:cs typeface="Calibri"/>
                <a:sym typeface="Calibri"/>
              </a:rPr>
              <a:t>: </a:t>
            </a:r>
            <a:r>
              <a:rPr lang="en-US" sz="1200" b="0" i="0" dirty="0">
                <a:solidFill>
                  <a:schemeClr val="lt1"/>
                </a:solidFill>
                <a:latin typeface="Calibri"/>
                <a:ea typeface="Calibri"/>
                <a:cs typeface="Calibri"/>
                <a:sym typeface="Calibri"/>
              </a:rPr>
              <a:t>Spam detecting is in many ways like Fake News Article Detection technique. So, I will help other research in other NLP ML – text classification, Image classification etc.</a:t>
            </a:r>
          </a:p>
          <a:p>
            <a:pPr marL="0" lvl="0" indent="0" algn="l" rtl="0">
              <a:spcBef>
                <a:spcPts val="0"/>
              </a:spcBef>
              <a:spcAft>
                <a:spcPts val="0"/>
              </a:spcAft>
              <a:buNone/>
            </a:pPr>
            <a:endParaRPr lang="en-US" sz="1200" b="0" i="0" dirty="0">
              <a:solidFill>
                <a:schemeClr val="lt1"/>
              </a:solidFill>
              <a:effectLst/>
              <a:latin typeface="Calibri"/>
              <a:cs typeface="Calibri"/>
              <a:sym typeface="Calibri"/>
            </a:endParaRPr>
          </a:p>
          <a:p>
            <a:pPr marL="0" lvl="0" indent="0" algn="l" rtl="0">
              <a:spcBef>
                <a:spcPts val="0"/>
              </a:spcBef>
              <a:spcAft>
                <a:spcPts val="0"/>
              </a:spcAft>
              <a:buNone/>
            </a:pPr>
            <a:r>
              <a:rPr lang="en-US" sz="1200" b="0" i="0" dirty="0">
                <a:solidFill>
                  <a:schemeClr val="lt1"/>
                </a:solidFill>
                <a:latin typeface="Calibri"/>
                <a:ea typeface="Calibri"/>
                <a:cs typeface="Calibri"/>
                <a:sym typeface="Calibri"/>
              </a:rPr>
              <a:t>Awareness: Spreading awareness to the readers and help them utilize </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12</a:t>
            </a:fld>
            <a:endParaRPr lang="en-AU"/>
          </a:p>
        </p:txBody>
      </p:sp>
    </p:spTree>
    <p:extLst>
      <p:ext uri="{BB962C8B-B14F-4D97-AF65-F5344CB8AC3E}">
        <p14:creationId xmlns:p14="http://schemas.microsoft.com/office/powerpoint/2010/main" val="378100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311150" algn="just" rtl="0">
              <a:lnSpc>
                <a:spcPct val="100000"/>
              </a:lnSpc>
              <a:spcBef>
                <a:spcPts val="1000"/>
              </a:spcBef>
              <a:spcAft>
                <a:spcPts val="0"/>
              </a:spcAft>
              <a:buClr>
                <a:schemeClr val="lt1"/>
              </a:buClr>
              <a:buSzPts val="1300"/>
              <a:buChar char="●"/>
            </a:pPr>
            <a:r>
              <a:rPr lang="en-US" sz="1300" u="sng" dirty="0">
                <a:solidFill>
                  <a:schemeClr val="lt1"/>
                </a:solidFill>
              </a:rPr>
              <a:t>Textual Feature Extractor</a:t>
            </a:r>
            <a:r>
              <a:rPr lang="en-US" sz="1300" dirty="0">
                <a:solidFill>
                  <a:schemeClr val="lt1"/>
                </a:solidFill>
              </a:rPr>
              <a:t>: </a:t>
            </a:r>
          </a:p>
          <a:p>
            <a:pPr marL="571500" lvl="1" indent="-254000" algn="just" rtl="0">
              <a:lnSpc>
                <a:spcPct val="100000"/>
              </a:lnSpc>
              <a:spcBef>
                <a:spcPts val="1000"/>
              </a:spcBef>
              <a:spcAft>
                <a:spcPts val="0"/>
              </a:spcAft>
              <a:buClr>
                <a:schemeClr val="lt1"/>
              </a:buClr>
              <a:buSzPts val="1300"/>
              <a:buChar char="○"/>
            </a:pPr>
            <a:r>
              <a:rPr lang="en-US" sz="1300" dirty="0">
                <a:solidFill>
                  <a:schemeClr val="lt1"/>
                </a:solidFill>
              </a:rPr>
              <a:t>Enhanced with convolution neural networks (CNN) and is very effective at classifying each word in the word embedding vector. </a:t>
            </a:r>
          </a:p>
          <a:p>
            <a:pPr marL="571500" lvl="1" indent="-254000" algn="just" rtl="0">
              <a:lnSpc>
                <a:spcPct val="100000"/>
              </a:lnSpc>
              <a:spcBef>
                <a:spcPts val="1000"/>
              </a:spcBef>
              <a:spcAft>
                <a:spcPts val="0"/>
              </a:spcAft>
              <a:buClr>
                <a:schemeClr val="lt1"/>
              </a:buClr>
              <a:buSzPts val="1300"/>
              <a:buChar char="○"/>
            </a:pPr>
            <a:r>
              <a:rPr lang="en-US" sz="1300" dirty="0">
                <a:solidFill>
                  <a:schemeClr val="lt1"/>
                </a:solidFill>
              </a:rPr>
              <a:t>Text is vectorized and filtered, </a:t>
            </a:r>
            <a:r>
              <a:rPr lang="en-US" sz="1300" dirty="0" err="1">
                <a:solidFill>
                  <a:schemeClr val="lt1"/>
                </a:solidFill>
              </a:rPr>
              <a:t>categorised</a:t>
            </a:r>
            <a:r>
              <a:rPr lang="en-US" sz="1300" dirty="0">
                <a:solidFill>
                  <a:schemeClr val="lt1"/>
                </a:solidFill>
              </a:rPr>
              <a:t>, and grouped together. </a:t>
            </a:r>
          </a:p>
          <a:p>
            <a:pPr marL="285750" lvl="0" indent="-311150" algn="just" rtl="0">
              <a:lnSpc>
                <a:spcPct val="115000"/>
              </a:lnSpc>
              <a:spcBef>
                <a:spcPts val="1000"/>
              </a:spcBef>
              <a:spcAft>
                <a:spcPts val="0"/>
              </a:spcAft>
              <a:buClr>
                <a:schemeClr val="lt1"/>
              </a:buClr>
              <a:buSzPts val="1300"/>
              <a:buChar char="●"/>
            </a:pPr>
            <a:r>
              <a:rPr lang="en-US" sz="1300" u="sng" dirty="0">
                <a:solidFill>
                  <a:schemeClr val="lt1"/>
                </a:solidFill>
              </a:rPr>
              <a:t>Visual Feature Extractor</a:t>
            </a:r>
            <a:r>
              <a:rPr lang="en-US" sz="1300" dirty="0">
                <a:solidFill>
                  <a:schemeClr val="lt1"/>
                </a:solidFill>
              </a:rPr>
              <a:t>:</a:t>
            </a:r>
          </a:p>
          <a:p>
            <a:pPr marL="571500" lvl="1" indent="-254000" algn="just" rtl="0">
              <a:lnSpc>
                <a:spcPct val="115000"/>
              </a:lnSpc>
              <a:spcBef>
                <a:spcPts val="1000"/>
              </a:spcBef>
              <a:spcAft>
                <a:spcPts val="0"/>
              </a:spcAft>
              <a:buClr>
                <a:schemeClr val="lt1"/>
              </a:buClr>
              <a:buSzPts val="1300"/>
              <a:buChar char="○"/>
            </a:pPr>
            <a:r>
              <a:rPr lang="en-US" sz="1300" dirty="0">
                <a:solidFill>
                  <a:schemeClr val="lt1"/>
                </a:solidFill>
              </a:rPr>
              <a:t>This layer filter is effective in extracting images because it uses a pre-trained model to identify the images before fitting them into the matrix. </a:t>
            </a:r>
          </a:p>
          <a:p>
            <a:pPr marL="285750" lvl="0" indent="-311150" algn="just" rtl="0">
              <a:spcBef>
                <a:spcPts val="1200"/>
              </a:spcBef>
              <a:spcAft>
                <a:spcPts val="1000"/>
              </a:spcAft>
              <a:buClr>
                <a:schemeClr val="lt1"/>
              </a:buClr>
              <a:buSzPts val="1300"/>
              <a:buChar char="●"/>
            </a:pPr>
            <a:r>
              <a:rPr lang="en-US" sz="1300" dirty="0">
                <a:solidFill>
                  <a:schemeClr val="lt1"/>
                </a:solidFill>
              </a:rPr>
              <a:t>The main problem is that this neural network has only been tested on social media platforms like Twitter and Weibo and lacks the dataset and algorithmic capabilities to test for genuine published news stories</a:t>
            </a:r>
          </a:p>
          <a:p>
            <a:pPr marL="285750" lvl="0" indent="-311150" algn="just" rtl="0">
              <a:spcBef>
                <a:spcPts val="1200"/>
              </a:spcBef>
              <a:spcAft>
                <a:spcPts val="1000"/>
              </a:spcAft>
              <a:buClr>
                <a:schemeClr val="lt1"/>
              </a:buClr>
              <a:buSzPts val="1300"/>
              <a:buChar char="●"/>
            </a:pPr>
            <a:endParaRPr lang="en-US" sz="1300" dirty="0">
              <a:solidFill>
                <a:schemeClr val="lt1"/>
              </a:solidFill>
            </a:endParaRPr>
          </a:p>
          <a:p>
            <a:pPr marL="0" lvl="0" indent="0" algn="l" rtl="0">
              <a:spcBef>
                <a:spcPts val="0"/>
              </a:spcBef>
              <a:spcAft>
                <a:spcPts val="0"/>
              </a:spcAft>
              <a:buNone/>
            </a:pPr>
            <a:r>
              <a:rPr lang="en-US" b="0" i="0" dirty="0">
                <a:effectLst/>
                <a:latin typeface="Arial" panose="020B0604020202020204" pitchFamily="34" charset="0"/>
              </a:rPr>
              <a:t>Manual fact-checking can be classified into two categories: (I) expert-based and (II)crowd-sourced fact-checking</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r>
              <a:rPr lang="en-US" b="0" i="0" dirty="0">
                <a:effectLst/>
                <a:latin typeface="Arial" panose="020B0604020202020204" pitchFamily="34" charset="0"/>
              </a:rPr>
              <a:t>PolitiFact and </a:t>
            </a:r>
            <a:r>
              <a:rPr lang="en-US" b="0" i="0" dirty="0" err="1">
                <a:effectLst/>
                <a:latin typeface="Arial" panose="020B0604020202020204" pitchFamily="34" charset="0"/>
              </a:rPr>
              <a:t>GossipCop</a:t>
            </a:r>
            <a:r>
              <a:rPr lang="en-US" b="0" i="0" dirty="0">
                <a:effectLst/>
                <a:latin typeface="Arial" panose="020B0604020202020204" pitchFamily="34" charset="0"/>
              </a:rPr>
              <a:t> are two of these websites that have assisted the creation of publicly accessible false news databases (e.g., LIAR datasets). These websites’ detailed expert-based analysis of checked contents (e.g., what is false and why it </a:t>
            </a:r>
            <a:r>
              <a:rPr lang="en-US" b="0" i="0" dirty="0" err="1">
                <a:effectLst/>
                <a:latin typeface="Arial" panose="020B0604020202020204" pitchFamily="34" charset="0"/>
              </a:rPr>
              <a:t>isfalse</a:t>
            </a:r>
            <a:r>
              <a:rPr lang="en-US" b="0" i="0" dirty="0">
                <a:effectLst/>
                <a:latin typeface="Arial" panose="020B0604020202020204" pitchFamily="34" charset="0"/>
              </a:rPr>
              <a:t>) provides useful insights for diverse components of fake news analysis, such as identifying check-worthy content and explainable fake news detection</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r>
              <a:rPr lang="en-US" b="0" i="0" dirty="0">
                <a:effectLst/>
                <a:latin typeface="Arial" panose="020B0604020202020204" pitchFamily="34" charset="0"/>
              </a:rPr>
              <a:t>Crowd-sourced fact-checking enlists the help of a huge number of ordinary people who act as fact-checkers (i.e., the collective intelligence). CREDBANK</a:t>
            </a:r>
          </a:p>
          <a:p>
            <a:pPr marL="0" lvl="0" indent="0" algn="l" rtl="0">
              <a:spcBef>
                <a:spcPts val="0"/>
              </a:spcBef>
              <a:spcAft>
                <a:spcPts val="0"/>
              </a:spcAft>
              <a:buNone/>
            </a:pPr>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effectLst/>
                <a:latin typeface="Arial" panose="020B0604020202020204" pitchFamily="34" charset="0"/>
              </a:rPr>
              <a:t>Automatic fact check. Manual fact-checking does not scale with the volume of newly created information, especially on social media. To address scalability, automatic fact-checking techniques have been developed, heavily relying on IR, NLP, and ML techniques. It checks the redundancy on the basis of </a:t>
            </a:r>
            <a:r>
              <a:rPr lang="en-US" sz="1200" b="0" i="0" u="none" strike="noStrike" cap="none" dirty="0">
                <a:solidFill>
                  <a:schemeClr val="lt1"/>
                </a:solidFill>
                <a:latin typeface="Calibri"/>
                <a:ea typeface="Calibri"/>
                <a:cs typeface="Calibri"/>
                <a:sym typeface="Calibri"/>
              </a:rPr>
              <a:t>Subject Predicate Object and it is divided into Divided into Fact Extraction &amp; Fact Checking.</a:t>
            </a:r>
            <a:endParaRPr lang="en-US" dirty="0"/>
          </a:p>
          <a:p>
            <a:pPr marL="0" lvl="0" indent="0" algn="just" rtl="0">
              <a:spcBef>
                <a:spcPts val="1200"/>
              </a:spcBef>
              <a:spcAft>
                <a:spcPts val="1000"/>
              </a:spcAft>
              <a:buClr>
                <a:schemeClr val="lt1"/>
              </a:buClr>
              <a:buSzPts val="1300"/>
              <a:buNone/>
            </a:pP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13</a:t>
            </a:fld>
            <a:endParaRPr lang="en-AU"/>
          </a:p>
        </p:txBody>
      </p:sp>
    </p:spTree>
    <p:extLst>
      <p:ext uri="{BB962C8B-B14F-4D97-AF65-F5344CB8AC3E}">
        <p14:creationId xmlns:p14="http://schemas.microsoft.com/office/powerpoint/2010/main" val="105461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 R, P, and F denote the number of tweets, retweets, replies and favorites by the user, respectively and A denotes the user account’s age in days.</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17</a:t>
            </a:fld>
            <a:endParaRPr lang="en-AU"/>
          </a:p>
        </p:txBody>
      </p:sp>
    </p:spTree>
    <p:extLst>
      <p:ext uri="{BB962C8B-B14F-4D97-AF65-F5344CB8AC3E}">
        <p14:creationId xmlns:p14="http://schemas.microsoft.com/office/powerpoint/2010/main" val="305965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t>extracted raw “facts,” they need to be further cleaned up and completed by addressing Redundancy Invalidity, Conflicts, unreliability and Incompleteness. </a:t>
            </a:r>
          </a:p>
          <a:p>
            <a:pPr marL="0" indent="0">
              <a:buFont typeface="Arial"/>
              <a:buNone/>
            </a:pPr>
            <a:endParaRPr lang="en-AU" sz="1200" dirty="0"/>
          </a:p>
          <a:p>
            <a:pPr marL="0" indent="0">
              <a:buFont typeface="Arial"/>
              <a:buNone/>
            </a:pPr>
            <a:r>
              <a:rPr lang="en-AU" sz="1200" dirty="0"/>
              <a:t>(</a:t>
            </a:r>
            <a:r>
              <a:rPr lang="en-AU" sz="1200" dirty="0" err="1"/>
              <a:t>DonaldTrump</a:t>
            </a:r>
            <a:r>
              <a:rPr lang="en-AU" sz="1200" dirty="0"/>
              <a:t>, </a:t>
            </a:r>
            <a:r>
              <a:rPr lang="en-AU" sz="1200" dirty="0" err="1"/>
              <a:t>bornIn</a:t>
            </a:r>
            <a:r>
              <a:rPr lang="en-AU" sz="1200" dirty="0"/>
              <a:t>, </a:t>
            </a:r>
            <a:r>
              <a:rPr lang="en-AU" sz="1200" dirty="0" err="1"/>
              <a:t>NewYorkCity</a:t>
            </a:r>
            <a:r>
              <a:rPr lang="en-AU" sz="1200" dirty="0"/>
              <a:t>) Vs (</a:t>
            </a:r>
            <a:r>
              <a:rPr lang="en-AU" sz="1200" dirty="0" err="1"/>
              <a:t>DonaldTrump</a:t>
            </a:r>
            <a:r>
              <a:rPr lang="en-AU" sz="1200" dirty="0"/>
              <a:t>, </a:t>
            </a:r>
            <a:r>
              <a:rPr lang="en-AU" sz="1200" dirty="0" err="1"/>
              <a:t>bornIn</a:t>
            </a:r>
            <a:r>
              <a:rPr lang="en-AU" sz="1200" dirty="0"/>
              <a:t>, </a:t>
            </a:r>
            <a:r>
              <a:rPr lang="en-AU" sz="1200" dirty="0" err="1"/>
              <a:t>LosAngeles</a:t>
            </a:r>
            <a:r>
              <a:rPr lang="en-AU" sz="1200" dirty="0"/>
              <a:t>) – </a:t>
            </a:r>
            <a:r>
              <a:rPr lang="en-US" sz="1200" b="0" i="0" dirty="0"/>
              <a:t>Conflicts</a:t>
            </a:r>
          </a:p>
          <a:p>
            <a:pPr marL="0" indent="0">
              <a:buFont typeface="Arial"/>
              <a:buNone/>
            </a:pPr>
            <a:endParaRPr lang="en-US" sz="1200" dirty="0"/>
          </a:p>
          <a:p>
            <a:pPr marL="0" indent="0">
              <a:buFont typeface="Arial"/>
              <a:buNone/>
            </a:pPr>
            <a:r>
              <a:rPr lang="en-AU" sz="1200" dirty="0"/>
              <a:t>(Britain, </a:t>
            </a:r>
            <a:r>
              <a:rPr lang="en-AU" sz="1200" dirty="0" err="1"/>
              <a:t>joinIn</a:t>
            </a:r>
            <a:r>
              <a:rPr lang="en-AU" sz="1200" dirty="0"/>
              <a:t>, </a:t>
            </a:r>
            <a:r>
              <a:rPr lang="en-AU" sz="1200" dirty="0" err="1"/>
              <a:t>EuropeanUnion</a:t>
            </a:r>
            <a:r>
              <a:rPr lang="en-AU" sz="1200" dirty="0"/>
              <a:t>)</a:t>
            </a:r>
            <a:r>
              <a:rPr lang="en-US" sz="1200" dirty="0"/>
              <a:t> – Invalidity</a:t>
            </a:r>
          </a:p>
          <a:p>
            <a:pPr marL="0" indent="0">
              <a:buFont typeface="Arial"/>
              <a:buNone/>
            </a:pPr>
            <a:endParaRPr lang="en-US" sz="1200" b="1" dirty="0"/>
          </a:p>
          <a:p>
            <a:pPr marL="0" indent="0">
              <a:buFont typeface="Arial"/>
              <a:buNone/>
            </a:pPr>
            <a:endParaRPr lang="en-AU" sz="1200" dirty="0"/>
          </a:p>
          <a:p>
            <a:pPr marL="0" indent="0">
              <a:buFont typeface="Arial"/>
              <a:buNone/>
            </a:pPr>
            <a:r>
              <a:rPr lang="en-AU" sz="1200" dirty="0"/>
              <a:t>(</a:t>
            </a:r>
            <a:r>
              <a:rPr lang="en-AU" sz="1200" dirty="0" err="1"/>
              <a:t>DonaldJohnTrump</a:t>
            </a:r>
            <a:r>
              <a:rPr lang="en-AU" sz="1200" dirty="0"/>
              <a:t>, profession, President)</a:t>
            </a:r>
            <a:r>
              <a:rPr lang="en-US" sz="1200" b="1" dirty="0"/>
              <a:t> </a:t>
            </a:r>
            <a:r>
              <a:rPr lang="en-US" sz="1200" dirty="0"/>
              <a:t>Vs </a:t>
            </a:r>
            <a:r>
              <a:rPr lang="en-AU" sz="1200" dirty="0"/>
              <a:t>(Donald- Trump, profession, President) </a:t>
            </a:r>
            <a:r>
              <a:rPr lang="en-US" sz="1200" b="0" i="0" dirty="0"/>
              <a:t>Redundancy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t>Where D(a, b) is a </a:t>
            </a:r>
            <a:r>
              <a:rPr lang="en-AU" sz="1200" b="1" dirty="0" err="1"/>
              <a:t>cosin</a:t>
            </a:r>
            <a:r>
              <a:rPr lang="en-AU" sz="1200" b="1" dirty="0"/>
              <a:t> distance, if </a:t>
            </a:r>
            <a:r>
              <a:rPr lang="en-AU" sz="1200" dirty="0"/>
              <a:t>D(</a:t>
            </a:r>
            <a:r>
              <a:rPr lang="en-AU" sz="1200" dirty="0" err="1"/>
              <a:t>a,b</a:t>
            </a:r>
            <a:r>
              <a:rPr lang="en-AU" sz="1200" dirty="0"/>
              <a:t>) = 0,</a:t>
            </a:r>
            <a:r>
              <a:rPr lang="en-AU" sz="1200" b="1" dirty="0"/>
              <a:t> </a:t>
            </a:r>
            <a:r>
              <a:rPr lang="en-US" sz="1200" b="1" dirty="0"/>
              <a:t>a as the same entity as b</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20</a:t>
            </a:fld>
            <a:endParaRPr lang="en-AU"/>
          </a:p>
        </p:txBody>
      </p:sp>
    </p:spTree>
    <p:extLst>
      <p:ext uri="{BB962C8B-B14F-4D97-AF65-F5344CB8AC3E}">
        <p14:creationId xmlns:p14="http://schemas.microsoft.com/office/powerpoint/2010/main" val="378444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err="1">
                <a:solidFill>
                  <a:schemeClr val="dk1"/>
                </a:solidFill>
              </a:rPr>
              <a:t>Palaniappan</a:t>
            </a:r>
            <a:r>
              <a:rPr lang="en-US" sz="1200" dirty="0">
                <a:solidFill>
                  <a:schemeClr val="dk1"/>
                </a:solidFill>
              </a:rPr>
              <a:t>, Rajendran, Sanjay, Goyal, and B (2020) have done research on domain classification to classify the domain in terms of whether it has a valid SSL certificate or whether it has been blacklisted by search engines such as Google or Bing. It is a good idea to know the reputation of the domain before deciding where to place the article. This study demonstrates how attackers can switch DNS lookups by redirecting their IP address to another domain, making the website appear legitimate, and performing malicious activities on it. By inspecting active and passive DNS data logs and capturing IP addresses and hostnames associated with malicious activities and </a:t>
            </a:r>
            <a:r>
              <a:rPr lang="en-US" sz="1200" dirty="0" err="1">
                <a:solidFill>
                  <a:schemeClr val="dk1"/>
                </a:solidFill>
              </a:rPr>
              <a:t>rumours</a:t>
            </a:r>
            <a:r>
              <a:rPr lang="en-US" sz="1200" dirty="0">
                <a:solidFill>
                  <a:schemeClr val="dk1"/>
                </a:solidFill>
              </a:rPr>
              <a:t> . Fake news detection frequently involves cross-domain classification across platforms. To develop such a dataset, multiple domains of the same news topic are aligned and manually classified as fake or original. The problem is that there are number of different domains on the internet that broadcast the same news, making it even more difficult to </a:t>
            </a:r>
            <a:r>
              <a:rPr lang="en-US" sz="1200" dirty="0" err="1">
                <a:solidFill>
                  <a:schemeClr val="dk1"/>
                </a:solidFill>
              </a:rPr>
              <a:t>categorise</a:t>
            </a:r>
            <a:r>
              <a:rPr lang="en-US" sz="1200" dirty="0">
                <a:solidFill>
                  <a:schemeClr val="dk1"/>
                </a:solidFill>
              </a:rPr>
              <a:t>. As a result, some domains may even recommend that you visit malicious sites that the user is oblivious of and can sometimes damage and impair the user's computer.</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 </a:t>
            </a:r>
            <a:r>
              <a:rPr lang="en-US" sz="1200" b="1" dirty="0"/>
              <a:t>DNS-based features of a domain name</a:t>
            </a:r>
            <a:r>
              <a:rPr lang="en-US" sz="1200" u="sng" dirty="0"/>
              <a:t>:  </a:t>
            </a:r>
            <a:r>
              <a:rPr lang="en-US" sz="1200" dirty="0">
                <a:solidFill>
                  <a:schemeClr val="dk1"/>
                </a:solidFill>
              </a:rPr>
              <a:t>Domain Name System (DNS) plays a vital role in the functioning and maintenance of the WWW space. For a given domain name, we find all its host IP addresses, the Autonomous System Number (ASN), and hence also the countries or the areas where it is hosted. Determining the IP addresses helps us to classify the type of IP address, the geo-location of the IP address, and the type of connectivity at the region. The ASN helps us determine the Border-Gateway in which the hosting is present.</a:t>
            </a:r>
          </a:p>
          <a:p>
            <a:pPr marL="0" lvl="0" indent="0" algn="l" rtl="0">
              <a:lnSpc>
                <a:spcPct val="115000"/>
              </a:lnSpc>
              <a:spcBef>
                <a:spcPts val="1200"/>
              </a:spcBef>
              <a:spcAft>
                <a:spcPts val="0"/>
              </a:spcAft>
              <a:buNone/>
            </a:pPr>
            <a:r>
              <a:rPr lang="en-US" sz="1200" i="1" dirty="0"/>
              <a:t>(c)	</a:t>
            </a:r>
            <a:r>
              <a:rPr lang="en-US" sz="1200" b="1" dirty="0"/>
              <a:t>Web-based features</a:t>
            </a:r>
            <a:r>
              <a:rPr lang="en-US" sz="1200" dirty="0"/>
              <a:t>:</a:t>
            </a:r>
          </a:p>
          <a:p>
            <a:pPr marL="0" lvl="0" indent="0" algn="l" rtl="0">
              <a:lnSpc>
                <a:spcPct val="115000"/>
              </a:lnSpc>
              <a:spcBef>
                <a:spcPts val="1200"/>
              </a:spcBef>
              <a:spcAft>
                <a:spcPts val="0"/>
              </a:spcAft>
              <a:buNone/>
            </a:pPr>
            <a:r>
              <a:rPr lang="en-US" sz="1050" b="1" u="sng" dirty="0"/>
              <a:t>Attribute </a:t>
            </a:r>
            <a:r>
              <a:rPr lang="en-US" sz="1050" dirty="0"/>
              <a:t>  				</a:t>
            </a:r>
            <a:r>
              <a:rPr lang="en-US" sz="1050" b="1" u="sng" dirty="0"/>
              <a:t>Description</a:t>
            </a:r>
          </a:p>
          <a:p>
            <a:pPr marL="0" lvl="0" indent="0" algn="l" rtl="0">
              <a:lnSpc>
                <a:spcPct val="115000"/>
              </a:lnSpc>
              <a:spcBef>
                <a:spcPts val="1200"/>
              </a:spcBef>
              <a:spcAft>
                <a:spcPts val="0"/>
              </a:spcAft>
              <a:buNone/>
            </a:pPr>
            <a:r>
              <a:rPr lang="en-US" sz="1050" dirty="0"/>
              <a:t>Global and Country ranking   			Alexa, a popular ranking service, provides reliable ranking to websites based on</a:t>
            </a:r>
          </a:p>
          <a:p>
            <a:pPr marL="0" lvl="0" indent="0" algn="l" rtl="0">
              <a:lnSpc>
                <a:spcPct val="115000"/>
              </a:lnSpc>
              <a:spcBef>
                <a:spcPts val="1200"/>
              </a:spcBef>
              <a:spcAft>
                <a:spcPts val="0"/>
              </a:spcAft>
              <a:buNone/>
            </a:pPr>
            <a:r>
              <a:rPr lang="en-US" sz="1050" dirty="0"/>
              <a:t>Webpages				</a:t>
            </a:r>
            <a:r>
              <a:rPr lang="en-US" sz="1050" dirty="0">
                <a:solidFill>
                  <a:schemeClr val="dk1"/>
                </a:solidFill>
              </a:rPr>
              <a:t>The number of webpages. More the number of webpages and lack of broken links ensures authenticity of the host</a:t>
            </a:r>
          </a:p>
          <a:p>
            <a:pPr marL="0" lvl="0" indent="0" algn="l" rtl="0">
              <a:lnSpc>
                <a:spcPct val="115000"/>
              </a:lnSpc>
              <a:spcBef>
                <a:spcPts val="1200"/>
              </a:spcBef>
              <a:spcAft>
                <a:spcPts val="0"/>
              </a:spcAft>
              <a:buNone/>
            </a:pPr>
            <a:r>
              <a:rPr lang="en-US" sz="1050" dirty="0"/>
              <a:t>Time spent by visitor 	</a:t>
            </a:r>
            <a:r>
              <a:rPr lang="en-US" sz="1050" dirty="0">
                <a:solidFill>
                  <a:schemeClr val="dk1"/>
                </a:solidFill>
              </a:rPr>
              <a:t>A visitor spending relative high time in the website improves authenticity of the host</a:t>
            </a:r>
            <a:endParaRPr lang="en-US" sz="1050" dirty="0"/>
          </a:p>
          <a:p>
            <a:pPr marL="0" lvl="0" indent="0" algn="l" rtl="0">
              <a:lnSpc>
                <a:spcPct val="115000"/>
              </a:lnSpc>
              <a:spcBef>
                <a:spcPts val="1200"/>
              </a:spcBef>
              <a:spcAft>
                <a:spcPts val="0"/>
              </a:spcAft>
              <a:buNone/>
            </a:pPr>
            <a:r>
              <a:rPr lang="en-US" sz="1050" dirty="0"/>
              <a:t>Web referrals		</a:t>
            </a:r>
            <a:r>
              <a:rPr lang="en-US" sz="1050" dirty="0">
                <a:solidFill>
                  <a:schemeClr val="dk1"/>
                </a:solidFill>
              </a:rPr>
              <a:t>More the number of web referrals of a website in other Internet resources improves the credibility of the website</a:t>
            </a:r>
          </a:p>
          <a:p>
            <a:pPr marL="0" lvl="0" indent="0" algn="l" rtl="0">
              <a:lnSpc>
                <a:spcPct val="115000"/>
              </a:lnSpc>
              <a:spcBef>
                <a:spcPts val="1200"/>
              </a:spcBef>
              <a:spcAft>
                <a:spcPts val="0"/>
              </a:spcAft>
              <a:buNone/>
            </a:pPr>
            <a:r>
              <a:rPr lang="en-US" sz="1050" dirty="0"/>
              <a:t>Web traffic		</a:t>
            </a:r>
            <a:r>
              <a:rPr lang="en-US" sz="1050" dirty="0">
                <a:solidFill>
                  <a:schemeClr val="dk1"/>
                </a:solidFill>
              </a:rPr>
              <a:t>(a) The consistency in the number of visitors to the website adds to the trustworthiness of the website</a:t>
            </a:r>
          </a:p>
          <a:p>
            <a:pPr marL="914400" lvl="0" indent="457200" algn="l" rtl="0">
              <a:lnSpc>
                <a:spcPct val="115000"/>
              </a:lnSpc>
              <a:spcBef>
                <a:spcPts val="1200"/>
              </a:spcBef>
              <a:spcAft>
                <a:spcPts val="0"/>
              </a:spcAft>
              <a:buNone/>
            </a:pPr>
            <a:r>
              <a:rPr lang="en-US" sz="1050" dirty="0">
                <a:solidFill>
                  <a:schemeClr val="dk1"/>
                </a:solidFill>
              </a:rPr>
              <a:t>(b) Number of page views and</a:t>
            </a:r>
          </a:p>
          <a:p>
            <a:pPr marL="914400" lvl="0" indent="457200" algn="l" rtl="0">
              <a:lnSpc>
                <a:spcPct val="115000"/>
              </a:lnSpc>
              <a:spcBef>
                <a:spcPts val="1200"/>
              </a:spcBef>
              <a:spcAft>
                <a:spcPts val="0"/>
              </a:spcAft>
              <a:buNone/>
            </a:pPr>
            <a:r>
              <a:rPr lang="en-US" sz="1050" dirty="0">
                <a:solidFill>
                  <a:schemeClr val="dk1"/>
                </a:solidFill>
              </a:rPr>
              <a:t>(c) amount of traffic reaching it through search engines</a:t>
            </a:r>
            <a:endParaRPr lang="en-US" sz="1050" dirty="0"/>
          </a:p>
          <a:p>
            <a:pPr marL="0" lvl="0" indent="0" algn="l" rtl="0">
              <a:lnSpc>
                <a:spcPct val="115000"/>
              </a:lnSpc>
              <a:spcBef>
                <a:spcPts val="1200"/>
              </a:spcBef>
              <a:spcAft>
                <a:spcPts val="0"/>
              </a:spcAft>
              <a:buNone/>
            </a:pPr>
            <a:r>
              <a:rPr lang="en-US" sz="1050" dirty="0"/>
              <a:t>Category 			</a:t>
            </a:r>
            <a:r>
              <a:rPr lang="en-US" sz="1050" dirty="0">
                <a:solidFill>
                  <a:schemeClr val="dk1"/>
                </a:solidFill>
              </a:rPr>
              <a:t>Identify the category or the subject matter to which the domain name belongs </a:t>
            </a:r>
            <a:endParaRPr lang="en-US" sz="1050" dirty="0"/>
          </a:p>
          <a:p>
            <a:pPr marL="0" lvl="0" indent="0" algn="l" rtl="0">
              <a:lnSpc>
                <a:spcPct val="115000"/>
              </a:lnSpc>
              <a:spcBef>
                <a:spcPts val="1200"/>
              </a:spcBef>
              <a:spcAft>
                <a:spcPts val="0"/>
              </a:spcAft>
              <a:buNone/>
            </a:pPr>
            <a:r>
              <a:rPr lang="en-US" sz="1050" dirty="0"/>
              <a:t>Geo-location		</a:t>
            </a:r>
            <a:r>
              <a:rPr lang="en-US" sz="1050" dirty="0">
                <a:solidFill>
                  <a:schemeClr val="dk1"/>
                </a:solidFill>
              </a:rPr>
              <a:t>Geo-location of the IP addresses on which the domain name is hosted</a:t>
            </a:r>
            <a:endParaRPr lang="en-US" sz="1050" dirty="0"/>
          </a:p>
          <a:p>
            <a:pPr marL="0" lvl="0" indent="0" algn="l" rtl="0">
              <a:lnSpc>
                <a:spcPct val="115000"/>
              </a:lnSpc>
              <a:spcBef>
                <a:spcPts val="1200"/>
              </a:spcBef>
              <a:spcAft>
                <a:spcPts val="0"/>
              </a:spcAft>
              <a:buNone/>
            </a:pPr>
            <a:r>
              <a:rPr lang="en-US" sz="1050" dirty="0"/>
              <a:t>(d) </a:t>
            </a:r>
            <a:r>
              <a:rPr lang="en-US" sz="1050" b="1" dirty="0"/>
              <a:t> </a:t>
            </a:r>
            <a:r>
              <a:rPr lang="en-US" sz="1200" b="1" i="1" dirty="0">
                <a:solidFill>
                  <a:schemeClr val="dk1"/>
                </a:solidFill>
              </a:rPr>
              <a:t>Lexical features</a:t>
            </a:r>
            <a:r>
              <a:rPr lang="en-US" sz="1200" i="1" dirty="0">
                <a:solidFill>
                  <a:schemeClr val="dk1"/>
                </a:solidFill>
              </a:rPr>
              <a:t>:</a:t>
            </a:r>
          </a:p>
          <a:p>
            <a:pPr marL="0" lvl="0" indent="0" algn="l" rtl="0">
              <a:lnSpc>
                <a:spcPct val="115000"/>
              </a:lnSpc>
              <a:spcBef>
                <a:spcPts val="1200"/>
              </a:spcBef>
              <a:spcAft>
                <a:spcPts val="0"/>
              </a:spcAft>
              <a:buNone/>
            </a:pPr>
            <a:r>
              <a:rPr lang="en-US" sz="1050" b="1" u="sng" dirty="0"/>
              <a:t>Attribute</a:t>
            </a:r>
            <a:r>
              <a:rPr lang="en-US" sz="1050" b="1" dirty="0"/>
              <a:t>   		</a:t>
            </a:r>
            <a:r>
              <a:rPr lang="en-US" sz="1050" b="1" u="sng" dirty="0"/>
              <a:t>Description</a:t>
            </a:r>
          </a:p>
          <a:p>
            <a:pPr marL="0" lvl="0" indent="0" algn="l" rtl="0">
              <a:lnSpc>
                <a:spcPct val="115000"/>
              </a:lnSpc>
              <a:spcBef>
                <a:spcPts val="1200"/>
              </a:spcBef>
              <a:spcAft>
                <a:spcPts val="0"/>
              </a:spcAft>
              <a:buNone/>
            </a:pPr>
            <a:r>
              <a:rPr lang="en-US" sz="1050" dirty="0"/>
              <a:t>Dots   			Number of dots in the domain name should not be greater than 3</a:t>
            </a:r>
          </a:p>
          <a:p>
            <a:pPr marL="0" lvl="0" indent="0" algn="l" rtl="0">
              <a:lnSpc>
                <a:spcPct val="115000"/>
              </a:lnSpc>
              <a:spcBef>
                <a:spcPts val="1200"/>
              </a:spcBef>
              <a:spcAft>
                <a:spcPts val="0"/>
              </a:spcAft>
              <a:buNone/>
            </a:pPr>
            <a:r>
              <a:rPr lang="en-US" sz="1050" dirty="0"/>
              <a:t>Underscores and hyphens 	</a:t>
            </a:r>
            <a:r>
              <a:rPr lang="en-US" sz="1050" dirty="0">
                <a:solidFill>
                  <a:schemeClr val="dk1"/>
                </a:solidFill>
              </a:rPr>
              <a:t>Total count of underscores and hyphens in the domain name to be less than 4 </a:t>
            </a:r>
          </a:p>
          <a:p>
            <a:pPr marL="0" lvl="0" indent="0" algn="l" rtl="0">
              <a:lnSpc>
                <a:spcPct val="115000"/>
              </a:lnSpc>
              <a:spcBef>
                <a:spcPts val="1200"/>
              </a:spcBef>
              <a:spcAft>
                <a:spcPts val="0"/>
              </a:spcAft>
              <a:buNone/>
            </a:pPr>
            <a:r>
              <a:rPr lang="en-US" sz="1050" dirty="0"/>
              <a:t>Digits			</a:t>
            </a:r>
            <a:r>
              <a:rPr lang="en-US" sz="1050" dirty="0">
                <a:solidFill>
                  <a:schemeClr val="dk1"/>
                </a:solidFill>
              </a:rPr>
              <a:t>Count of number of digits in the domain name to be less than 4</a:t>
            </a:r>
          </a:p>
          <a:p>
            <a:pPr marL="0" lvl="0" indent="0" algn="l" rtl="0">
              <a:lnSpc>
                <a:spcPct val="115000"/>
              </a:lnSpc>
              <a:spcBef>
                <a:spcPts val="1200"/>
              </a:spcBef>
              <a:spcAft>
                <a:spcPts val="0"/>
              </a:spcAft>
              <a:buNone/>
            </a:pPr>
            <a:r>
              <a:rPr lang="en-US" sz="1050" dirty="0"/>
              <a:t>Illegitimate contents	</a:t>
            </a:r>
            <a:r>
              <a:rPr lang="en-US" sz="1050" dirty="0">
                <a:solidFill>
                  <a:schemeClr val="dk1"/>
                </a:solidFill>
              </a:rPr>
              <a:t>We prepared a list of illegitimate words</a:t>
            </a:r>
          </a:p>
          <a:p>
            <a:pPr marL="0" lvl="0" indent="0" algn="l" rtl="0">
              <a:lnSpc>
                <a:spcPct val="115000"/>
              </a:lnSpc>
              <a:spcBef>
                <a:spcPts val="1200"/>
              </a:spcBef>
              <a:spcAft>
                <a:spcPts val="0"/>
              </a:spcAft>
              <a:buNone/>
            </a:pPr>
            <a:endParaRPr lang="en-US" sz="1050" dirty="0"/>
          </a:p>
          <a:p>
            <a:pPr marL="0" lvl="0" indent="0" algn="l" rtl="0">
              <a:lnSpc>
                <a:spcPct val="115000"/>
              </a:lnSpc>
              <a:spcBef>
                <a:spcPts val="1200"/>
              </a:spcBef>
              <a:spcAft>
                <a:spcPts val="0"/>
              </a:spcAft>
              <a:buNone/>
            </a:pPr>
            <a:endParaRPr lang="en-US" sz="1200" i="1" dirty="0">
              <a:solidFill>
                <a:schemeClr val="dk1"/>
              </a:solidFill>
            </a:endParaRPr>
          </a:p>
          <a:p>
            <a:pPr marL="0" lvl="0" indent="0" algn="l" rtl="0">
              <a:lnSpc>
                <a:spcPct val="115000"/>
              </a:lnSpc>
              <a:spcBef>
                <a:spcPts val="1200"/>
              </a:spcBef>
              <a:spcAft>
                <a:spcPts val="0"/>
              </a:spcAft>
              <a:buNone/>
            </a:pPr>
            <a:endParaRPr lang="en-US" sz="1050" dirty="0"/>
          </a:p>
          <a:p>
            <a:pPr marL="0" lvl="0" indent="0" algn="l" rtl="0">
              <a:lnSpc>
                <a:spcPct val="115000"/>
              </a:lnSpc>
              <a:spcBef>
                <a:spcPts val="1200"/>
              </a:spcBef>
              <a:spcAft>
                <a:spcPts val="0"/>
              </a:spcAft>
              <a:buNone/>
            </a:pPr>
            <a:endParaRPr lang="en-US" sz="1050" dirty="0"/>
          </a:p>
          <a:p>
            <a:pPr marL="0" lvl="0" indent="0" algn="l" rtl="0">
              <a:lnSpc>
                <a:spcPct val="115000"/>
              </a:lnSpc>
              <a:spcBef>
                <a:spcPts val="1200"/>
              </a:spcBef>
              <a:spcAft>
                <a:spcPts val="0"/>
              </a:spcAft>
              <a:buNone/>
            </a:pPr>
            <a:endParaRPr lang="en-US" sz="1200" dirty="0"/>
          </a:p>
          <a:p>
            <a:pPr marL="0" lvl="0" indent="0" algn="l" rtl="0">
              <a:lnSpc>
                <a:spcPct val="115000"/>
              </a:lnSpc>
              <a:spcBef>
                <a:spcPts val="1200"/>
              </a:spcBef>
              <a:spcAft>
                <a:spcPts val="0"/>
              </a:spcAft>
              <a:buNone/>
            </a:pPr>
            <a:endParaRPr lang="en-US" sz="1050" dirty="0"/>
          </a:p>
          <a:p>
            <a:pPr marL="0" lvl="0" indent="0" algn="l" rtl="0">
              <a:lnSpc>
                <a:spcPct val="115000"/>
              </a:lnSpc>
              <a:spcBef>
                <a:spcPts val="1200"/>
              </a:spcBef>
              <a:spcAft>
                <a:spcPts val="0"/>
              </a:spcAft>
              <a:buNone/>
            </a:pPr>
            <a:endParaRPr lang="en-US" sz="1050" dirty="0"/>
          </a:p>
          <a:p>
            <a:pPr marL="0" lvl="0" indent="0" algn="l" rtl="0">
              <a:lnSpc>
                <a:spcPct val="115000"/>
              </a:lnSpc>
              <a:spcBef>
                <a:spcPts val="1200"/>
              </a:spcBef>
              <a:spcAft>
                <a:spcPts val="0"/>
              </a:spcAft>
              <a:buNone/>
            </a:pPr>
            <a:endParaRPr lang="en-US" sz="1050" dirty="0"/>
          </a:p>
          <a:p>
            <a:pPr marL="0" lvl="0" indent="0" algn="l" rtl="0">
              <a:spcBef>
                <a:spcPts val="1200"/>
              </a:spcBef>
              <a:spcAft>
                <a:spcPts val="0"/>
              </a:spcAft>
              <a:buNone/>
            </a:pPr>
            <a:endParaRPr lang="en-US" dirty="0"/>
          </a:p>
        </p:txBody>
      </p:sp>
      <p:sp>
        <p:nvSpPr>
          <p:cNvPr id="4" name="Slide Number Placeholder 3"/>
          <p:cNvSpPr>
            <a:spLocks noGrp="1"/>
          </p:cNvSpPr>
          <p:nvPr>
            <p:ph type="sldNum" sz="quarter" idx="5"/>
          </p:nvPr>
        </p:nvSpPr>
        <p:spPr/>
        <p:txBody>
          <a:bodyPr/>
          <a:lstStyle/>
          <a:p>
            <a:fld id="{103D1FFA-98E9-482E-8E5D-ECE275E03B3A}" type="slidenum">
              <a:rPr lang="en-AU" smtClean="0"/>
              <a:t>21</a:t>
            </a:fld>
            <a:endParaRPr lang="en-AU"/>
          </a:p>
        </p:txBody>
      </p:sp>
    </p:spTree>
    <p:extLst>
      <p:ext uri="{BB962C8B-B14F-4D97-AF65-F5344CB8AC3E}">
        <p14:creationId xmlns:p14="http://schemas.microsoft.com/office/powerpoint/2010/main" val="3941078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Deceptive Language. Once the data had been cleaned, the linguistic cues from the data were extracted according to the categories established in the Linguistic Inquiry and Word Count (LIWC) tool .These data were processed, analyzed and calculated first on a percentage basis and then on a word-count basis. </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22</a:t>
            </a:fld>
            <a:endParaRPr lang="en-AU"/>
          </a:p>
        </p:txBody>
      </p:sp>
    </p:spTree>
    <p:extLst>
      <p:ext uri="{BB962C8B-B14F-4D97-AF65-F5344CB8AC3E}">
        <p14:creationId xmlns:p14="http://schemas.microsoft.com/office/powerpoint/2010/main" val="1509504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and compared four static characteristics of false, true and mixed rumor cascades: depth, max-breadth, structural virality [23], and size (since on Twitter a person can only retweet a tweet once, the size of a cascade corresponds to the number of unique users involved in that cascade</a:t>
            </a:r>
          </a:p>
          <a:p>
            <a:endParaRPr lang="en-US" dirty="0"/>
          </a:p>
          <a:p>
            <a:endParaRPr lang="en-US" dirty="0"/>
          </a:p>
          <a:p>
            <a:endParaRPr lang="en-US" dirty="0"/>
          </a:p>
          <a:p>
            <a:endParaRPr lang="en-US" dirty="0"/>
          </a:p>
          <a:p>
            <a:r>
              <a:rPr lang="en-US" dirty="0"/>
              <a:t>Virality  ---   For a cascade with n&gt;1 nodes, the virality v ,,, </a:t>
            </a:r>
            <a:r>
              <a:rPr lang="en-US" dirty="0" err="1"/>
              <a:t>dij</a:t>
            </a:r>
            <a:r>
              <a:rPr lang="en-US" dirty="0"/>
              <a:t> denotes the length of the shortest path between nodes </a:t>
            </a:r>
            <a:r>
              <a:rPr lang="en-US" dirty="0" err="1"/>
              <a:t>i</a:t>
            </a:r>
            <a:r>
              <a:rPr lang="en-US" dirty="0"/>
              <a:t> and j</a:t>
            </a:r>
          </a:p>
          <a:p>
            <a:endParaRPr lang="en-US" dirty="0"/>
          </a:p>
          <a:p>
            <a:r>
              <a:rPr lang="en-US" dirty="0"/>
              <a:t>the depth of a cascade, D, with n nodes is Where di denotes the depth of node I</a:t>
            </a:r>
          </a:p>
          <a:p>
            <a:endParaRPr lang="en-US" dirty="0"/>
          </a:p>
          <a:p>
            <a:r>
              <a:rPr lang="en-US" dirty="0"/>
              <a:t>. In other words, the depth of a cascade, D, with n nodes is defined as ,.,..,.,.,., here di denotes the depth of node </a:t>
            </a:r>
            <a:r>
              <a:rPr lang="en-US" dirty="0" err="1"/>
              <a:t>i</a:t>
            </a:r>
            <a:r>
              <a:rPr lang="en-US" dirty="0"/>
              <a:t>.</a:t>
            </a:r>
          </a:p>
          <a:p>
            <a:endParaRPr lang="en-US" dirty="0"/>
          </a:p>
          <a:p>
            <a:r>
              <a:rPr lang="en-US" dirty="0"/>
              <a:t>For a cascade with depth d, the max-breadth, B, Where bi denotes the breadth of a cascade at depth </a:t>
            </a:r>
            <a:r>
              <a:rPr lang="en-US" dirty="0" err="1"/>
              <a:t>i</a:t>
            </a:r>
            <a:r>
              <a:rPr lang="en-US" dirty="0"/>
              <a:t>.</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23</a:t>
            </a:fld>
            <a:endParaRPr lang="en-AU"/>
          </a:p>
        </p:txBody>
      </p:sp>
    </p:spTree>
    <p:extLst>
      <p:ext uri="{BB962C8B-B14F-4D97-AF65-F5344CB8AC3E}">
        <p14:creationId xmlns:p14="http://schemas.microsoft.com/office/powerpoint/2010/main" val="27667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VS Depth - For each depth, we averaged these times across false, true and mixed cascades, producing an average time</a:t>
            </a:r>
          </a:p>
          <a:p>
            <a:endParaRPr lang="en-US" dirty="0"/>
          </a:p>
          <a:p>
            <a:r>
              <a:rPr lang="en-AU" dirty="0"/>
              <a:t>Unique Users over Time</a:t>
            </a:r>
            <a:r>
              <a:rPr lang="en-US" dirty="0"/>
              <a:t> - For each value, we averaged these times across all false, true and mixed cascades, producing an average time (and standard error) for cascades to reach different numbers of unique users.</a:t>
            </a:r>
          </a:p>
          <a:p>
            <a:endParaRPr lang="en-US" dirty="0"/>
          </a:p>
          <a:p>
            <a:r>
              <a:rPr lang="en-AU" dirty="0"/>
              <a:t>Breadth vs Depth</a:t>
            </a:r>
            <a:r>
              <a:rPr lang="en-US" dirty="0"/>
              <a:t> , producing an average breadth (and standard error) for each depth</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24</a:t>
            </a:fld>
            <a:endParaRPr lang="en-AU"/>
          </a:p>
        </p:txBody>
      </p:sp>
    </p:spTree>
    <p:extLst>
      <p:ext uri="{BB962C8B-B14F-4D97-AF65-F5344CB8AC3E}">
        <p14:creationId xmlns:p14="http://schemas.microsoft.com/office/powerpoint/2010/main" val="3953860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saying Americans are dumb and they can’t read? No, we don’t have time for ourselves to get in depth of the news. So we need better solutions to segregate the fake news from the News so people can trust the news and carry on with their lives. </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26</a:t>
            </a:fld>
            <a:endParaRPr lang="en-AU"/>
          </a:p>
        </p:txBody>
      </p:sp>
    </p:spTree>
    <p:extLst>
      <p:ext uri="{BB962C8B-B14F-4D97-AF65-F5344CB8AC3E}">
        <p14:creationId xmlns:p14="http://schemas.microsoft.com/office/powerpoint/2010/main" val="130913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rPr>
              <a:t>In this paper, we propose BAKE, an automatic fake news detection model that improves upon BERT by mitigating the data imbalance problem. Furthermore, we also propose a model that incorporates extra unlabeled news </a:t>
            </a:r>
            <a:r>
              <a:rPr lang="en-US" sz="1200" dirty="0" err="1">
                <a:solidFill>
                  <a:schemeClr val="dk1"/>
                </a:solidFill>
              </a:rPr>
              <a:t>copora</a:t>
            </a:r>
            <a:r>
              <a:rPr lang="en-US" sz="1200" dirty="0">
                <a:solidFill>
                  <a:schemeClr val="dk1"/>
                </a:solidFill>
              </a:rPr>
              <a:t> into </a:t>
            </a:r>
            <a:r>
              <a:rPr lang="en-US" b="1" dirty="0">
                <a:solidFill>
                  <a:schemeClr val="dk1"/>
                </a:solidFill>
              </a:rPr>
              <a:t>BAKE, which we term </a:t>
            </a:r>
            <a:r>
              <a:rPr lang="en-US" b="1" dirty="0" err="1">
                <a:solidFill>
                  <a:schemeClr val="dk1"/>
                </a:solidFill>
              </a:rPr>
              <a:t>exBAKE</a:t>
            </a:r>
            <a:r>
              <a:rPr lang="en-US" sz="1200" dirty="0">
                <a:solidFill>
                  <a:schemeClr val="dk1"/>
                </a:solidFill>
              </a:rPr>
              <a:t>.</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27</a:t>
            </a:fld>
            <a:endParaRPr lang="en-AU"/>
          </a:p>
        </p:txBody>
      </p:sp>
    </p:spTree>
    <p:extLst>
      <p:ext uri="{BB962C8B-B14F-4D97-AF65-F5344CB8AC3E}">
        <p14:creationId xmlns:p14="http://schemas.microsoft.com/office/powerpoint/2010/main" val="317310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We will talk about what is fake news and what is machine learning and the impacts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How and why it has motivated to me to take up this topic,</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Briefly talk about the back ground of fake new detection.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What adversarial learning what are the types of </a:t>
            </a:r>
            <a:r>
              <a:rPr lang="en-GB" dirty="0" err="1"/>
              <a:t>propogration</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Transferability of attacks in simple terms reach the highest efficiency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Future research opportunities &amp; progress report</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a:t>
            </a:fld>
            <a:endParaRPr lang="en-AU"/>
          </a:p>
        </p:txBody>
      </p:sp>
    </p:spTree>
    <p:extLst>
      <p:ext uri="{BB962C8B-B14F-4D97-AF65-F5344CB8AC3E}">
        <p14:creationId xmlns:p14="http://schemas.microsoft.com/office/powerpoint/2010/main" val="2194302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28</a:t>
            </a:fld>
            <a:endParaRPr lang="en-AU"/>
          </a:p>
        </p:txBody>
      </p:sp>
    </p:spTree>
    <p:extLst>
      <p:ext uri="{BB962C8B-B14F-4D97-AF65-F5344CB8AC3E}">
        <p14:creationId xmlns:p14="http://schemas.microsoft.com/office/powerpoint/2010/main" val="71395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29</a:t>
            </a:fld>
            <a:endParaRPr lang="en-AU"/>
          </a:p>
        </p:txBody>
      </p:sp>
    </p:spTree>
    <p:extLst>
      <p:ext uri="{BB962C8B-B14F-4D97-AF65-F5344CB8AC3E}">
        <p14:creationId xmlns:p14="http://schemas.microsoft.com/office/powerpoint/2010/main" val="107210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January 20 post floated that the millimeter wave spectrum used by 5G technology and Covid-19. The article was taken down within hours, but the theory had already spread to English-language Facebook pages. There’s been a crowd that has been saying that 5G is harmful to human health for years, ever since 5G was first being proposed [and] well before any towers or networks were online</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4</a:t>
            </a:fld>
            <a:endParaRPr lang="en-AU"/>
          </a:p>
        </p:txBody>
      </p:sp>
    </p:spTree>
    <p:extLst>
      <p:ext uri="{BB962C8B-B14F-4D97-AF65-F5344CB8AC3E}">
        <p14:creationId xmlns:p14="http://schemas.microsoft.com/office/powerpoint/2010/main" val="840491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656565"/>
                </a:solidFill>
                <a:effectLst/>
                <a:latin typeface="Roboto" panose="02000000000000000000" pitchFamily="2" charset="0"/>
              </a:rPr>
              <a:t>According to </a:t>
            </a:r>
            <a:r>
              <a:rPr lang="en-US" b="0" i="1" dirty="0" err="1">
                <a:solidFill>
                  <a:srgbClr val="656565"/>
                </a:solidFill>
                <a:effectLst/>
                <a:latin typeface="Roboto" panose="02000000000000000000" pitchFamily="2" charset="0"/>
              </a:rPr>
              <a:t>Zignal</a:t>
            </a:r>
            <a:r>
              <a:rPr lang="en-US" b="0" i="1" dirty="0">
                <a:solidFill>
                  <a:srgbClr val="656565"/>
                </a:solidFill>
                <a:effectLst/>
                <a:latin typeface="Roboto" panose="02000000000000000000" pitchFamily="2" charset="0"/>
              </a:rPr>
              <a:t> Labs data, the conspiracy theory about Bill Gates and coronavirus has been mentioned at least 1,382,889 times online. 5G causes Covid -19 about 1M times. This data includes social media information collected between January, 2020 and April, 2020. </a:t>
            </a:r>
            <a:r>
              <a:rPr lang="en-US" b="0" i="0" dirty="0">
                <a:solidFill>
                  <a:srgbClr val="222222"/>
                </a:solidFill>
                <a:effectLst/>
                <a:latin typeface="Source Serif Pro" panose="02040603050405020204" pitchFamily="18" charset="0"/>
              </a:rPr>
              <a:t>As coronavirus conspiracy theories have grown, tech platforms have become more aggressive. But none of them has completely conquered the problem of suppressing false information about the coronavirus pandemic, especially as it relates to 5G technology.</a:t>
            </a:r>
            <a:endParaRPr lang="en-US" dirty="0"/>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5</a:t>
            </a:fld>
            <a:endParaRPr lang="en-AU"/>
          </a:p>
        </p:txBody>
      </p:sp>
    </p:spTree>
    <p:extLst>
      <p:ext uri="{BB962C8B-B14F-4D97-AF65-F5344CB8AC3E}">
        <p14:creationId xmlns:p14="http://schemas.microsoft.com/office/powerpoint/2010/main" val="140816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Fake news is false stories that appear to be news, spread on the Internet or using other media, usually created to influence political views or as a joke.</a:t>
            </a:r>
          </a:p>
          <a:p>
            <a:pPr marL="0" lvl="0" indent="0" algn="l" rtl="0">
              <a:spcBef>
                <a:spcPts val="0"/>
              </a:spcBef>
              <a:spcAft>
                <a:spcPts val="0"/>
              </a:spcAft>
              <a:buNone/>
            </a:pPr>
            <a:endParaRPr lang="en-US" sz="1200" b="0" i="0" u="none" strike="noStrike" cap="none" dirty="0">
              <a:solidFill>
                <a:schemeClr val="lt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Helvetica" panose="020B0604020202020204" pitchFamily="34" charset="0"/>
              </a:rPr>
              <a:t>Hillary Clinton sold weapons to ISIS and it was confirmed by WikiLeaks </a:t>
            </a:r>
            <a:r>
              <a:rPr lang="en-US" b="0" i="0" dirty="0">
                <a:solidFill>
                  <a:srgbClr val="111111"/>
                </a:solidFill>
                <a:effectLst/>
                <a:latin typeface="Georgia" panose="02040502050405020303" pitchFamily="18" charset="0"/>
              </a:rPr>
              <a:t>This stemmed from a number of social media users who posted that one of the Wikileaks emails from "The Podesta Emails" proved Hillary Clinton had "sold weapons to ISIS,“ there were just ordinary set of emails sent by </a:t>
            </a:r>
            <a:r>
              <a:rPr lang="en-US" b="0" i="0" dirty="0" err="1">
                <a:solidFill>
                  <a:srgbClr val="111111"/>
                </a:solidFill>
                <a:effectLst/>
                <a:latin typeface="Georgia" panose="02040502050405020303" pitchFamily="18" charset="0"/>
              </a:rPr>
              <a:t>hilary</a:t>
            </a:r>
            <a:r>
              <a:rPr lang="en-US" b="0" i="0" dirty="0">
                <a:solidFill>
                  <a:srgbClr val="111111"/>
                </a:solidFill>
                <a:effectLst/>
                <a:latin typeface="Georgia" panose="02040502050405020303" pitchFamily="18" charset="0"/>
              </a:rPr>
              <a:t> Clinton, </a:t>
            </a:r>
            <a:r>
              <a:rPr lang="en-US" b="1" i="0" dirty="0">
                <a:solidFill>
                  <a:srgbClr val="111111"/>
                </a:solidFill>
                <a:effectLst/>
                <a:latin typeface="Helvetica" panose="020B0604020202020204" pitchFamily="34" charset="0"/>
              </a:rPr>
              <a:t>Hillary Clinton suggested Trump should run for President which obviously she didn’t say but it did create a stir in the social media.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111111"/>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Helvetica" panose="020B0604020202020204" pitchFamily="34" charset="0"/>
              </a:rPr>
              <a:t>We have another Fake news article shared on </a:t>
            </a:r>
            <a:r>
              <a:rPr lang="en-US" b="1" i="0" dirty="0" err="1">
                <a:solidFill>
                  <a:srgbClr val="111111"/>
                </a:solidFill>
                <a:effectLst/>
                <a:latin typeface="Helvetica" panose="020B0604020202020204" pitchFamily="34" charset="0"/>
              </a:rPr>
              <a:t>twiter</a:t>
            </a:r>
            <a:r>
              <a:rPr lang="en-US" b="1" i="0" dirty="0">
                <a:solidFill>
                  <a:srgbClr val="111111"/>
                </a:solidFill>
                <a:effectLst/>
                <a:latin typeface="Helvetica" panose="020B0604020202020204" pitchFamily="34" charset="0"/>
              </a:rPr>
              <a:t> stating CEO of Pfizer has been arrested and charge with fraud - </a:t>
            </a:r>
            <a:r>
              <a:rPr lang="en-US" b="0" i="0" dirty="0">
                <a:solidFill>
                  <a:srgbClr val="303030"/>
                </a:solidFill>
                <a:effectLst/>
                <a:latin typeface="Georgia Pro" panose="020B0604020202020204" pitchFamily="18" charset="0"/>
              </a:rPr>
              <a:t>CEO Albert </a:t>
            </a:r>
            <a:r>
              <a:rPr lang="en-US" b="0" i="0" dirty="0" err="1">
                <a:solidFill>
                  <a:srgbClr val="303030"/>
                </a:solidFill>
                <a:effectLst/>
                <a:latin typeface="Georgia Pro" panose="020B0604020202020204" pitchFamily="18" charset="0"/>
              </a:rPr>
              <a:t>Bourla</a:t>
            </a:r>
            <a:r>
              <a:rPr lang="en-US" b="0" i="0" dirty="0">
                <a:solidFill>
                  <a:srgbClr val="303030"/>
                </a:solidFill>
                <a:effectLst/>
                <a:latin typeface="Georgia Pro" panose="020B0604020202020204" pitchFamily="18" charset="0"/>
              </a:rPr>
              <a:t> was arrested for misrepresenting the effectiveness of his company’s vaccine. Then you have another news that </a:t>
            </a:r>
            <a:r>
              <a:rPr lang="en-US" b="0" i="0" dirty="0">
                <a:solidFill>
                  <a:srgbClr val="303030"/>
                </a:solidFill>
                <a:effectLst/>
                <a:latin typeface="Georgia Pro" panose="02040502050405020303" pitchFamily="18" charset="0"/>
              </a:rPr>
              <a:t> His name also did not appear in a </a:t>
            </a:r>
            <a:r>
              <a:rPr lang="en-US" b="0" i="0" dirty="0">
                <a:solidFill>
                  <a:srgbClr val="303030"/>
                </a:solidFill>
                <a:effectLst/>
                <a:latin typeface="Georgia Pro" panose="02040502050405020303" pitchFamily="18" charset="0"/>
                <a:hlinkClick r:id="rId3"/>
              </a:rPr>
              <a:t>search of the state’s court system</a:t>
            </a:r>
            <a:r>
              <a:rPr lang="en-US" b="0" i="0" dirty="0">
                <a:solidFill>
                  <a:srgbClr val="303030"/>
                </a:solidFill>
                <a:effectLst/>
                <a:latin typeface="Georgia Pro" panose="02040502050405020303" pitchFamily="18" charset="0"/>
              </a:rPr>
              <a:t>. </a:t>
            </a:r>
            <a:endParaRPr lang="en-US" b="1" i="0" dirty="0">
              <a:solidFill>
                <a:srgbClr val="111111"/>
              </a:solidFill>
              <a:effectLst/>
              <a:latin typeface="Helvetica"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6</a:t>
            </a:fld>
            <a:endParaRPr lang="en-AU"/>
          </a:p>
        </p:txBody>
      </p:sp>
    </p:spTree>
    <p:extLst>
      <p:ext uri="{BB962C8B-B14F-4D97-AF65-F5344CB8AC3E}">
        <p14:creationId xmlns:p14="http://schemas.microsoft.com/office/powerpoint/2010/main" val="427084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google </a:t>
            </a:r>
            <a:r>
              <a:rPr lang="en-US" dirty="0" err="1"/>
              <a:t>twiter</a:t>
            </a:r>
            <a:r>
              <a:rPr lang="en-US" dirty="0"/>
              <a:t> email , Next time </a:t>
            </a:r>
            <a:r>
              <a:rPr lang="en-US" dirty="0" err="1"/>
              <a:t>Iwill</a:t>
            </a:r>
            <a:r>
              <a:rPr lang="en-US" dirty="0"/>
              <a:t> also include </a:t>
            </a:r>
            <a:r>
              <a:rPr lang="en-US" dirty="0" err="1"/>
              <a:t>Wiebo</a:t>
            </a:r>
            <a:r>
              <a:rPr lang="en-US" dirty="0"/>
              <a:t> platform as well to compare the number of fake news articles shared on the this platform.</a:t>
            </a:r>
          </a:p>
          <a:p>
            <a:endParaRPr lang="en-US" dirty="0"/>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7</a:t>
            </a:fld>
            <a:endParaRPr lang="en-AU"/>
          </a:p>
        </p:txBody>
      </p:sp>
    </p:spTree>
    <p:extLst>
      <p:ext uri="{BB962C8B-B14F-4D97-AF65-F5344CB8AC3E}">
        <p14:creationId xmlns:p14="http://schemas.microsoft.com/office/powerpoint/2010/main" val="268534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 artificial neural network (ANN) is an aspect of AI that is focused on emulating the learning approach that humans use to gain certain types of knowledge. Like biological neurons, which are present in the brain, ANN also contains several artificial neurons, and uses them to identify and store information.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have some Natural processing language techniques used and some are used in our day to day lives,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we have Image classification where there is a picture of a cat but for computer vision is just array of pixels but fed into a neural network which is able to label it in 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Spam filtering which uses ML classifiers and classifies on basis of subject, body and images on an email, comparing it from an approved dataset.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Sentimental analysis helps to classify for Positive negative emotions conveyed in a text or conveyed to the reader of an article.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Similar classifications algorithms of DNN are used in Chatbots and Speech to text and text to speech recognition.</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9</a:t>
            </a:fld>
            <a:endParaRPr lang="en-AU"/>
          </a:p>
        </p:txBody>
      </p:sp>
    </p:spTree>
    <p:extLst>
      <p:ext uri="{BB962C8B-B14F-4D97-AF65-F5344CB8AC3E}">
        <p14:creationId xmlns:p14="http://schemas.microsoft.com/office/powerpoint/2010/main" val="315891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Manipulates the outcome of the classifier</a:t>
            </a:r>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10</a:t>
            </a:fld>
            <a:endParaRPr lang="en-AU"/>
          </a:p>
        </p:txBody>
      </p:sp>
    </p:spTree>
    <p:extLst>
      <p:ext uri="{BB962C8B-B14F-4D97-AF65-F5344CB8AC3E}">
        <p14:creationId xmlns:p14="http://schemas.microsoft.com/office/powerpoint/2010/main" val="1245813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AU" dirty="0"/>
              <a:t>Benchmark algorithms Wang-CNN and Wang-Bi-LSTM performed poorer than all other algorithms. On DS2, bagging classifier (decision trees) and</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boosting classifier (</a:t>
            </a:r>
            <a:r>
              <a:rPr lang="en-AU" dirty="0" err="1"/>
              <a:t>XGBoost</a:t>
            </a:r>
            <a:r>
              <a:rPr lang="en-AU" dirty="0"/>
              <a:t>) are the best performing algorithms, achieving an accuracy of 94%. Interestingly, linear</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SVM, random forest, and Perez-LSVM performed poorly on DS2. Individual learners reported an accuracy of 47.75%, whereas ensemble learners’ accuracy is 81.5%.</a:t>
            </a:r>
          </a:p>
          <a:p>
            <a:endParaRPr lang="en-AU" dirty="0"/>
          </a:p>
        </p:txBody>
      </p:sp>
      <p:sp>
        <p:nvSpPr>
          <p:cNvPr id="4" name="Slide Number Placeholder 3"/>
          <p:cNvSpPr>
            <a:spLocks noGrp="1"/>
          </p:cNvSpPr>
          <p:nvPr>
            <p:ph type="sldNum" sz="quarter" idx="5"/>
          </p:nvPr>
        </p:nvSpPr>
        <p:spPr/>
        <p:txBody>
          <a:bodyPr/>
          <a:lstStyle/>
          <a:p>
            <a:fld id="{103D1FFA-98E9-482E-8E5D-ECE275E03B3A}" type="slidenum">
              <a:rPr lang="en-AU" smtClean="0"/>
              <a:t>11</a:t>
            </a:fld>
            <a:endParaRPr lang="en-AU"/>
          </a:p>
        </p:txBody>
      </p:sp>
    </p:spTree>
    <p:extLst>
      <p:ext uri="{BB962C8B-B14F-4D97-AF65-F5344CB8AC3E}">
        <p14:creationId xmlns:p14="http://schemas.microsoft.com/office/powerpoint/2010/main" val="421566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8BA5-1C61-4466-967D-FD0DF7F83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C165405-EBBD-4AC9-B84B-905004F1C0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B9C2BF8-9086-4E2F-9A56-3B6BC5FA330B}"/>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0BB89AE8-EE12-477E-895C-F6AAA7E992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A0A2D7E-8D4E-4269-AE67-142D7B668771}"/>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1769878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4991-FA10-4D4B-B55B-228187945A8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7850A1D-E425-468B-AA9B-4F65A7B87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DDBFAA-E8DC-4144-8C8C-996A42D39641}"/>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23F0DC00-667D-4EB1-8EE5-E10A584577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D5BFB1-DEA0-48D3-AEED-81CDAAA87474}"/>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314620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BE5B6-F618-456D-A858-BFA47AFBD6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DCC52C-5D5B-407B-BAF4-D396201DC3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41B968-11D4-4918-9593-60A8DA69C2E1}"/>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2B41A8C2-4B4D-45B0-BA78-C889E5B73D6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7EBC1F-3C1E-4591-B36F-7422AB20E5B6}"/>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2285095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E6D2-CA35-4C22-B3F4-908D86669F3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8DFF4A-CC64-4CD2-8358-F2281FCE2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58FA7-9663-47E8-AB83-85BAC825670D}"/>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3F35F042-EAC1-4F52-9248-9C195ACD65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5CF48EB-3BFD-43EB-860E-A938C30EFC89}"/>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1576813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4E6BF-6313-41E5-8149-193DD4EA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15F2EF4-5D9C-4DA4-9CBB-9C2FCE6E8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47841B-44E2-4586-A9EB-D564E9C28753}"/>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E6CAA143-668D-488D-A4B7-D53415D9F5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D8F77ED-D19C-4C14-8E8F-5E67F09A2765}"/>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274037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22C5-E089-4E6F-A4E3-161181A4134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CB5D5C6-B4DC-4762-9549-54A2F3558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6C28E41-6E26-40FE-8CE8-C5F3D9B647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AC0412F-9C25-47EA-A799-C6A6B5F3A536}"/>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6" name="Footer Placeholder 5">
            <a:extLst>
              <a:ext uri="{FF2B5EF4-FFF2-40B4-BE49-F238E27FC236}">
                <a16:creationId xmlns:a16="http://schemas.microsoft.com/office/drawing/2014/main" id="{43C131E9-BE24-462B-AFAA-9EF4AA1523E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726F86-471D-4615-8A7C-0F0A8B0AD851}"/>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4200210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6BB5-DC3F-4699-93E3-5403F75097D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E35F63B-07A5-4B66-A178-D1E2E9154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901A9-851C-4600-A3AC-54CDCA7777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11C6271-BBF1-49C5-ADCB-C3AC53576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7350C-BCD4-497F-8E3C-404E1D45D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0340210-CFA7-4DB2-9659-F0BD30CF7D4E}"/>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8" name="Footer Placeholder 7">
            <a:extLst>
              <a:ext uri="{FF2B5EF4-FFF2-40B4-BE49-F238E27FC236}">
                <a16:creationId xmlns:a16="http://schemas.microsoft.com/office/drawing/2014/main" id="{19255289-8687-436A-806A-70ECE1FD120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3E5B606-5991-48BE-A5B1-26D8D79015EF}"/>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343906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CC37-10D6-42C2-9C63-1B2A00DB4A8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9E3981D-5C21-4DF6-8291-4AC19CFDF603}"/>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4" name="Footer Placeholder 3">
            <a:extLst>
              <a:ext uri="{FF2B5EF4-FFF2-40B4-BE49-F238E27FC236}">
                <a16:creationId xmlns:a16="http://schemas.microsoft.com/office/drawing/2014/main" id="{3E1D6563-615E-4B38-ADE2-E95094931CC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E608EEA-55D7-4041-A3E6-BFDDBDC20183}"/>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363666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32A49-1831-40F8-89C5-4F9434688529}"/>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3" name="Footer Placeholder 2">
            <a:extLst>
              <a:ext uri="{FF2B5EF4-FFF2-40B4-BE49-F238E27FC236}">
                <a16:creationId xmlns:a16="http://schemas.microsoft.com/office/drawing/2014/main" id="{26999FD6-E0A5-41D1-884C-EC97A54FF3A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20E7CC1-CDFB-4BC1-A9DF-C777268F73F3}"/>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174086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A140-040B-493A-B5FF-FBD1B2B72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14BF65-8DC1-436D-B883-77C2B2A85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25FB550-BAE0-4D8E-B23D-F77BC1526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C7A73-0FB1-4F98-A749-8D30133F7623}"/>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6" name="Footer Placeholder 5">
            <a:extLst>
              <a:ext uri="{FF2B5EF4-FFF2-40B4-BE49-F238E27FC236}">
                <a16:creationId xmlns:a16="http://schemas.microsoft.com/office/drawing/2014/main" id="{B95A3EAB-6676-476B-B0B5-7D90A62200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4A4131E-9652-4392-AFFE-A3B6FE31A636}"/>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108275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8126-2361-4AE1-B657-CC824D9936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921FEED-799A-461B-BFB3-3CF2CF69E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EB9988B-4296-46F1-8354-5FA7BAF1E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4A4AC-ED42-4EC5-A16B-A848ED385186}"/>
              </a:ext>
            </a:extLst>
          </p:cNvPr>
          <p:cNvSpPr>
            <a:spLocks noGrp="1"/>
          </p:cNvSpPr>
          <p:nvPr>
            <p:ph type="dt" sz="half" idx="10"/>
          </p:nvPr>
        </p:nvSpPr>
        <p:spPr/>
        <p:txBody>
          <a:bodyPr/>
          <a:lstStyle/>
          <a:p>
            <a:fld id="{7BD6DAD6-1E53-45A4-B2F4-21C7DC32E33F}" type="datetimeFigureOut">
              <a:rPr lang="en-AU" smtClean="0"/>
              <a:t>2/03/2022</a:t>
            </a:fld>
            <a:endParaRPr lang="en-AU"/>
          </a:p>
        </p:txBody>
      </p:sp>
      <p:sp>
        <p:nvSpPr>
          <p:cNvPr id="6" name="Footer Placeholder 5">
            <a:extLst>
              <a:ext uri="{FF2B5EF4-FFF2-40B4-BE49-F238E27FC236}">
                <a16:creationId xmlns:a16="http://schemas.microsoft.com/office/drawing/2014/main" id="{4D2003D5-EC83-4E6A-997B-8A197AFB5BD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29C83FF-7363-4940-B2D6-1D4DABFC884B}"/>
              </a:ext>
            </a:extLst>
          </p:cNvPr>
          <p:cNvSpPr>
            <a:spLocks noGrp="1"/>
          </p:cNvSpPr>
          <p:nvPr>
            <p:ph type="sldNum" sz="quarter" idx="12"/>
          </p:nvPr>
        </p:nvSpPr>
        <p:spPr/>
        <p:txBody>
          <a:bodyPr/>
          <a:lstStyle/>
          <a:p>
            <a:fld id="{C893CC76-4939-4BED-9D0B-ECD82AE42D28}" type="slidenum">
              <a:rPr lang="en-AU" smtClean="0"/>
              <a:t>‹#›</a:t>
            </a:fld>
            <a:endParaRPr lang="en-AU"/>
          </a:p>
        </p:txBody>
      </p:sp>
    </p:spTree>
    <p:extLst>
      <p:ext uri="{BB962C8B-B14F-4D97-AF65-F5344CB8AC3E}">
        <p14:creationId xmlns:p14="http://schemas.microsoft.com/office/powerpoint/2010/main" val="207644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4A1FE-B1BB-4530-8E09-49012D4009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1D9D462-F322-4C85-8ED7-D175FA1B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F8CD13-BD91-4391-B5F8-9E7C88EC3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6DAD6-1E53-45A4-B2F4-21C7DC32E33F}" type="datetimeFigureOut">
              <a:rPr lang="en-AU" smtClean="0"/>
              <a:t>2/03/2022</a:t>
            </a:fld>
            <a:endParaRPr lang="en-AU"/>
          </a:p>
        </p:txBody>
      </p:sp>
      <p:sp>
        <p:nvSpPr>
          <p:cNvPr id="5" name="Footer Placeholder 4">
            <a:extLst>
              <a:ext uri="{FF2B5EF4-FFF2-40B4-BE49-F238E27FC236}">
                <a16:creationId xmlns:a16="http://schemas.microsoft.com/office/drawing/2014/main" id="{8BAA018C-9E35-46CF-A51F-00C96E83D4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26F8F99-6108-4677-B793-FB80EA637A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3CC76-4939-4BED-9D0B-ECD82AE42D28}" type="slidenum">
              <a:rPr lang="en-AU" smtClean="0"/>
              <a:t>‹#›</a:t>
            </a:fld>
            <a:endParaRPr lang="en-AU"/>
          </a:p>
        </p:txBody>
      </p:sp>
    </p:spTree>
    <p:extLst>
      <p:ext uri="{BB962C8B-B14F-4D97-AF65-F5344CB8AC3E}">
        <p14:creationId xmlns:p14="http://schemas.microsoft.com/office/powerpoint/2010/main" val="2806426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mediabiasfactcheck.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41">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43">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45">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59" name="Oval 47">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569585-12FA-4C2E-B909-F2184249FAFB}"/>
              </a:ext>
            </a:extLst>
          </p:cNvPr>
          <p:cNvSpPr>
            <a:spLocks noGrp="1"/>
          </p:cNvSpPr>
          <p:nvPr>
            <p:ph type="ctrTitle"/>
          </p:nvPr>
        </p:nvSpPr>
        <p:spPr>
          <a:xfrm>
            <a:off x="3581400" y="965580"/>
            <a:ext cx="5204489" cy="3160593"/>
          </a:xfrm>
        </p:spPr>
        <p:txBody>
          <a:bodyPr>
            <a:normAutofit/>
          </a:bodyPr>
          <a:lstStyle/>
          <a:p>
            <a:r>
              <a:rPr lang="en-US" sz="4200" dirty="0">
                <a:solidFill>
                  <a:schemeClr val="bg1"/>
                </a:solidFill>
              </a:rPr>
              <a:t>Adversarial Propagation Detection Of Fake News on Social Media</a:t>
            </a:r>
            <a:endParaRPr lang="en-AU" sz="4200" dirty="0">
              <a:solidFill>
                <a:schemeClr val="bg1"/>
              </a:solidFill>
            </a:endParaRPr>
          </a:p>
        </p:txBody>
      </p:sp>
      <p:sp>
        <p:nvSpPr>
          <p:cNvPr id="3" name="Subtitle 2">
            <a:extLst>
              <a:ext uri="{FF2B5EF4-FFF2-40B4-BE49-F238E27FC236}">
                <a16:creationId xmlns:a16="http://schemas.microsoft.com/office/drawing/2014/main" id="{4AFA07E1-B8F6-40FD-9FAB-C558F3A33B46}"/>
              </a:ext>
            </a:extLst>
          </p:cNvPr>
          <p:cNvSpPr>
            <a:spLocks noGrp="1"/>
          </p:cNvSpPr>
          <p:nvPr>
            <p:ph type="subTitle" idx="1"/>
          </p:nvPr>
        </p:nvSpPr>
        <p:spPr>
          <a:xfrm>
            <a:off x="3820817" y="4409960"/>
            <a:ext cx="4508641" cy="1116414"/>
          </a:xfrm>
        </p:spPr>
        <p:txBody>
          <a:bodyPr>
            <a:normAutofit/>
          </a:bodyPr>
          <a:lstStyle/>
          <a:p>
            <a:r>
              <a:rPr lang="en-US" sz="2000">
                <a:solidFill>
                  <a:schemeClr val="bg1"/>
                </a:solidFill>
              </a:rPr>
              <a:t>By Vishal Uniyal 12103584</a:t>
            </a:r>
            <a:endParaRPr lang="en-AU" sz="2000">
              <a:solidFill>
                <a:schemeClr val="bg1"/>
              </a:solidFill>
            </a:endParaRPr>
          </a:p>
        </p:txBody>
      </p:sp>
      <p:sp>
        <p:nvSpPr>
          <p:cNvPr id="50"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2"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5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55" name="Freeform: Shape 54">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58" name="Oval 57">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Oval 59">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2"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63" name="Freeform: Shape 62">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5958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3442-1AAF-488A-AA23-51C4E0607727}"/>
              </a:ext>
            </a:extLst>
          </p:cNvPr>
          <p:cNvSpPr>
            <a:spLocks noGrp="1"/>
          </p:cNvSpPr>
          <p:nvPr>
            <p:ph type="title"/>
          </p:nvPr>
        </p:nvSpPr>
        <p:spPr/>
        <p:txBody>
          <a:bodyPr/>
          <a:lstStyle/>
          <a:p>
            <a:r>
              <a:rPr lang="en-US" dirty="0"/>
              <a:t>Adversarial Learning</a:t>
            </a:r>
            <a:endParaRPr lang="en-AU" dirty="0"/>
          </a:p>
        </p:txBody>
      </p:sp>
      <p:sp>
        <p:nvSpPr>
          <p:cNvPr id="3" name="Content Placeholder 2">
            <a:extLst>
              <a:ext uri="{FF2B5EF4-FFF2-40B4-BE49-F238E27FC236}">
                <a16:creationId xmlns:a16="http://schemas.microsoft.com/office/drawing/2014/main" id="{ED958518-9C1F-4CBE-B0A2-894DD817770E}"/>
              </a:ext>
            </a:extLst>
          </p:cNvPr>
          <p:cNvSpPr>
            <a:spLocks noGrp="1"/>
          </p:cNvSpPr>
          <p:nvPr>
            <p:ph idx="1"/>
          </p:nvPr>
        </p:nvSpPr>
        <p:spPr>
          <a:xfrm>
            <a:off x="339964" y="1690688"/>
            <a:ext cx="10515600" cy="4351338"/>
          </a:xfrm>
        </p:spPr>
        <p:txBody>
          <a:bodyPr>
            <a:normAutofit/>
          </a:bodyPr>
          <a:lstStyle/>
          <a:p>
            <a:r>
              <a:rPr lang="en-US" sz="2000" dirty="0"/>
              <a:t>‘Introduction of ‘Attacks’ into machine learning model to manipulate the outcome’</a:t>
            </a:r>
          </a:p>
          <a:p>
            <a:r>
              <a:rPr lang="en-AU" sz="2000" dirty="0"/>
              <a:t>Comes in Various kinds of models :-</a:t>
            </a:r>
          </a:p>
          <a:p>
            <a:pPr marL="0" indent="0">
              <a:buNone/>
            </a:pPr>
            <a:r>
              <a:rPr lang="en-AU" sz="2000" dirty="0"/>
              <a:t>    I.  Text Classification - Adversarial text for NLP models.</a:t>
            </a:r>
          </a:p>
          <a:p>
            <a:pPr marL="0" indent="0">
              <a:buNone/>
            </a:pPr>
            <a:r>
              <a:rPr lang="en-AU" sz="2000" dirty="0"/>
              <a:t>    II. Image Classification –Perturbation in text images &amp; images.</a:t>
            </a:r>
          </a:p>
          <a:p>
            <a:pPr marL="0" indent="0">
              <a:buNone/>
            </a:pPr>
            <a:r>
              <a:rPr lang="en-AU" sz="2000" dirty="0"/>
              <a:t>    III. Sentimental Analysis –  Change in Sentiments.</a:t>
            </a:r>
            <a:endParaRPr lang="en-US" sz="2000" dirty="0"/>
          </a:p>
        </p:txBody>
      </p:sp>
      <p:pic>
        <p:nvPicPr>
          <p:cNvPr id="1026" name="Picture 2" descr="Adaptive Adversarial Attack on Scene Text Recognition – arXiv Vanity">
            <a:extLst>
              <a:ext uri="{FF2B5EF4-FFF2-40B4-BE49-F238E27FC236}">
                <a16:creationId xmlns:a16="http://schemas.microsoft.com/office/drawing/2014/main" id="{36073622-86D3-4817-B2C6-F23A2B2A5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493" y="248828"/>
            <a:ext cx="4552308" cy="13989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752E68B-1E9B-452C-BB2F-2AC0B20DAF52}"/>
              </a:ext>
            </a:extLst>
          </p:cNvPr>
          <p:cNvPicPr>
            <a:picLocks noChangeAspect="1"/>
          </p:cNvPicPr>
          <p:nvPr/>
        </p:nvPicPr>
        <p:blipFill>
          <a:blip r:embed="rId4"/>
          <a:stretch>
            <a:fillRect/>
          </a:stretch>
        </p:blipFill>
        <p:spPr>
          <a:xfrm>
            <a:off x="8062879" y="2214891"/>
            <a:ext cx="3462372" cy="1944745"/>
          </a:xfrm>
          <a:prstGeom prst="rect">
            <a:avLst/>
          </a:prstGeom>
        </p:spPr>
      </p:pic>
      <p:pic>
        <p:nvPicPr>
          <p:cNvPr id="6" name="Google Shape;741;g1057ebf10f1_0_19">
            <a:extLst>
              <a:ext uri="{FF2B5EF4-FFF2-40B4-BE49-F238E27FC236}">
                <a16:creationId xmlns:a16="http://schemas.microsoft.com/office/drawing/2014/main" id="{DCD1705F-83C2-4316-AAED-0D0EF7237151}"/>
              </a:ext>
            </a:extLst>
          </p:cNvPr>
          <p:cNvPicPr preferRelativeResize="0"/>
          <p:nvPr/>
        </p:nvPicPr>
        <p:blipFill>
          <a:blip r:embed="rId5">
            <a:alphaModFix/>
          </a:blip>
          <a:stretch>
            <a:fillRect/>
          </a:stretch>
        </p:blipFill>
        <p:spPr>
          <a:xfrm>
            <a:off x="5242560" y="4305719"/>
            <a:ext cx="6282690" cy="2303453"/>
          </a:xfrm>
          <a:prstGeom prst="rect">
            <a:avLst/>
          </a:prstGeom>
          <a:noFill/>
          <a:ln>
            <a:noFill/>
          </a:ln>
        </p:spPr>
      </p:pic>
      <p:pic>
        <p:nvPicPr>
          <p:cNvPr id="7" name="Google Shape;709;g106c38dbe7f_0_20">
            <a:extLst>
              <a:ext uri="{FF2B5EF4-FFF2-40B4-BE49-F238E27FC236}">
                <a16:creationId xmlns:a16="http://schemas.microsoft.com/office/drawing/2014/main" id="{F3B272DD-7B7D-48A4-85E1-8C48016AC731}"/>
              </a:ext>
            </a:extLst>
          </p:cNvPr>
          <p:cNvPicPr preferRelativeResize="0"/>
          <p:nvPr/>
        </p:nvPicPr>
        <p:blipFill>
          <a:blip r:embed="rId6">
            <a:alphaModFix/>
          </a:blip>
          <a:stretch>
            <a:fillRect/>
          </a:stretch>
        </p:blipFill>
        <p:spPr>
          <a:xfrm>
            <a:off x="528321" y="4159635"/>
            <a:ext cx="4248954" cy="2333240"/>
          </a:xfrm>
          <a:prstGeom prst="rect">
            <a:avLst/>
          </a:prstGeom>
          <a:noFill/>
          <a:ln>
            <a:noFill/>
          </a:ln>
        </p:spPr>
      </p:pic>
    </p:spTree>
    <p:extLst>
      <p:ext uri="{BB962C8B-B14F-4D97-AF65-F5344CB8AC3E}">
        <p14:creationId xmlns:p14="http://schemas.microsoft.com/office/powerpoint/2010/main" val="339441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588;p19">
            <a:extLst>
              <a:ext uri="{FF2B5EF4-FFF2-40B4-BE49-F238E27FC236}">
                <a16:creationId xmlns:a16="http://schemas.microsoft.com/office/drawing/2014/main" id="{031C2739-2AE5-40FE-BD0F-2B77BD8F8828}"/>
              </a:ext>
            </a:extLst>
          </p:cNvPr>
          <p:cNvPicPr preferRelativeResize="0"/>
          <p:nvPr/>
        </p:nvPicPr>
        <p:blipFill rotWithShape="1">
          <a:blip r:embed="rId3">
            <a:alphaModFix/>
          </a:blip>
          <a:srcRect/>
          <a:stretch/>
        </p:blipFill>
        <p:spPr>
          <a:xfrm>
            <a:off x="1434554" y="2559090"/>
            <a:ext cx="3887459" cy="2238941"/>
          </a:xfrm>
          <a:prstGeom prst="roundRect">
            <a:avLst>
              <a:gd name="adj" fmla="val 4380"/>
            </a:avLst>
          </a:prstGeom>
        </p:spPr>
      </p:pic>
      <p:pic>
        <p:nvPicPr>
          <p:cNvPr id="4" name="Google Shape;596;p20" descr="Chart&#10;&#10;Description automatically generated">
            <a:extLst>
              <a:ext uri="{FF2B5EF4-FFF2-40B4-BE49-F238E27FC236}">
                <a16:creationId xmlns:a16="http://schemas.microsoft.com/office/drawing/2014/main" id="{F0454BD4-EA55-4A80-B52C-2DA6A55DAFC8}"/>
              </a:ext>
            </a:extLst>
          </p:cNvPr>
          <p:cNvPicPr preferRelativeResize="0"/>
          <p:nvPr/>
        </p:nvPicPr>
        <p:blipFill rotWithShape="1">
          <a:blip r:embed="rId4">
            <a:alphaModFix/>
          </a:blip>
          <a:srcRect/>
          <a:stretch/>
        </p:blipFill>
        <p:spPr>
          <a:xfrm>
            <a:off x="5875150" y="2433284"/>
            <a:ext cx="5160963" cy="2819400"/>
          </a:xfrm>
          <a:prstGeom prst="rect">
            <a:avLst/>
          </a:prstGeom>
        </p:spPr>
      </p:pic>
      <p:sp>
        <p:nvSpPr>
          <p:cNvPr id="2" name="Title 1">
            <a:extLst>
              <a:ext uri="{FF2B5EF4-FFF2-40B4-BE49-F238E27FC236}">
                <a16:creationId xmlns:a16="http://schemas.microsoft.com/office/drawing/2014/main" id="{C6C4A68A-C42D-4E21-B702-CB8ED66213D0}"/>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EFFICIENCY OF TRADITIONAL CLASSIFIERS</a:t>
            </a:r>
            <a:endParaRPr lang="en-AU" sz="4000">
              <a:solidFill>
                <a:srgbClr val="FFFFFF"/>
              </a:solidFill>
            </a:endParaRPr>
          </a:p>
        </p:txBody>
      </p:sp>
      <p:pic>
        <p:nvPicPr>
          <p:cNvPr id="7" name="Picture 6">
            <a:extLst>
              <a:ext uri="{FF2B5EF4-FFF2-40B4-BE49-F238E27FC236}">
                <a16:creationId xmlns:a16="http://schemas.microsoft.com/office/drawing/2014/main" id="{A8D33BB2-3D15-4721-8611-559FAFD82727}"/>
              </a:ext>
            </a:extLst>
          </p:cNvPr>
          <p:cNvPicPr>
            <a:picLocks noChangeAspect="1"/>
          </p:cNvPicPr>
          <p:nvPr/>
        </p:nvPicPr>
        <p:blipFill>
          <a:blip r:embed="rId5"/>
          <a:stretch>
            <a:fillRect/>
          </a:stretch>
        </p:blipFill>
        <p:spPr>
          <a:xfrm>
            <a:off x="1109036" y="5016682"/>
            <a:ext cx="4986963" cy="1650565"/>
          </a:xfrm>
          <a:prstGeom prst="rect">
            <a:avLst/>
          </a:prstGeom>
        </p:spPr>
      </p:pic>
    </p:spTree>
    <p:extLst>
      <p:ext uri="{BB962C8B-B14F-4D97-AF65-F5344CB8AC3E}">
        <p14:creationId xmlns:p14="http://schemas.microsoft.com/office/powerpoint/2010/main" val="26608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01B32F-7C77-4338-8A75-9F58F32F800D}"/>
              </a:ext>
            </a:extLst>
          </p:cNvPr>
          <p:cNvSpPr>
            <a:spLocks noGrp="1"/>
          </p:cNvSpPr>
          <p:nvPr>
            <p:ph type="title"/>
          </p:nvPr>
        </p:nvSpPr>
        <p:spPr>
          <a:xfrm>
            <a:off x="833002" y="448253"/>
            <a:ext cx="10520702" cy="1325563"/>
          </a:xfrm>
        </p:spPr>
        <p:txBody>
          <a:bodyPr>
            <a:normAutofit/>
          </a:bodyPr>
          <a:lstStyle/>
          <a:p>
            <a:r>
              <a:rPr lang="en-US" dirty="0"/>
              <a:t>Motivation</a:t>
            </a:r>
            <a:endParaRPr lang="en-AU" dirty="0"/>
          </a:p>
        </p:txBody>
      </p:sp>
      <p:sp>
        <p:nvSpPr>
          <p:cNvPr id="3" name="Content Placeholder 2">
            <a:extLst>
              <a:ext uri="{FF2B5EF4-FFF2-40B4-BE49-F238E27FC236}">
                <a16:creationId xmlns:a16="http://schemas.microsoft.com/office/drawing/2014/main" id="{BCB51A43-ABDE-4B41-B2EC-D5187F573CD2}"/>
              </a:ext>
            </a:extLst>
          </p:cNvPr>
          <p:cNvSpPr>
            <a:spLocks noGrp="1"/>
          </p:cNvSpPr>
          <p:nvPr>
            <p:ph idx="1"/>
          </p:nvPr>
        </p:nvSpPr>
        <p:spPr>
          <a:xfrm>
            <a:off x="838200" y="2191807"/>
            <a:ext cx="4936067" cy="3985155"/>
          </a:xfrm>
        </p:spPr>
        <p:txBody>
          <a:bodyPr>
            <a:normAutofit/>
          </a:bodyPr>
          <a:lstStyle/>
          <a:p>
            <a:r>
              <a:rPr lang="en-US" sz="1900" b="1" dirty="0"/>
              <a:t>Building Robust Classifier: </a:t>
            </a:r>
            <a:r>
              <a:rPr lang="en-US" sz="1900" dirty="0"/>
              <a:t>With the help of adversarial learning and modern-day ML detect practices, my goal is to build a model that can efficiently detect through new fake news articles and question their originality.</a:t>
            </a:r>
          </a:p>
          <a:p>
            <a:r>
              <a:rPr lang="en-US" sz="1900" b="1" dirty="0"/>
              <a:t>Spam Detection: </a:t>
            </a:r>
            <a:r>
              <a:rPr lang="en-US" sz="1900" dirty="0"/>
              <a:t>Enable other researcher to use this knowledge to implement in Spam detection. Spam detecting is in many ways like Fake News Article Detection technique.</a:t>
            </a:r>
          </a:p>
          <a:p>
            <a:r>
              <a:rPr lang="en-US" sz="1900" b="1" dirty="0"/>
              <a:t>Awareness: </a:t>
            </a:r>
            <a:r>
              <a:rPr lang="en-US" sz="1900" dirty="0"/>
              <a:t>Spreading awareness to the readers and help them utilize this feature of fake news detection derecognize the originality and severity of the content.</a:t>
            </a:r>
          </a:p>
          <a:p>
            <a:endParaRPr lang="en-US" sz="1900" dirty="0"/>
          </a:p>
          <a:p>
            <a:endParaRPr lang="en-US" sz="1900" dirty="0"/>
          </a:p>
          <a:p>
            <a:endParaRPr lang="en-US" sz="1900" dirty="0"/>
          </a:p>
          <a:p>
            <a:endParaRPr lang="en-US" sz="1900" dirty="0"/>
          </a:p>
          <a:p>
            <a:endParaRPr lang="en-US" sz="1900" dirty="0"/>
          </a:p>
          <a:p>
            <a:endParaRPr lang="en-AU" sz="1900" dirty="0"/>
          </a:p>
        </p:txBody>
      </p:sp>
      <p:pic>
        <p:nvPicPr>
          <p:cNvPr id="5" name="Picture 4">
            <a:extLst>
              <a:ext uri="{FF2B5EF4-FFF2-40B4-BE49-F238E27FC236}">
                <a16:creationId xmlns:a16="http://schemas.microsoft.com/office/drawing/2014/main" id="{930683FD-CC9E-4BB7-8BBE-D5CF8206DD2D}"/>
              </a:ext>
            </a:extLst>
          </p:cNvPr>
          <p:cNvPicPr>
            <a:picLocks noChangeAspect="1"/>
          </p:cNvPicPr>
          <p:nvPr/>
        </p:nvPicPr>
        <p:blipFill>
          <a:blip r:embed="rId3"/>
          <a:stretch>
            <a:fillRect/>
          </a:stretch>
        </p:blipFill>
        <p:spPr>
          <a:xfrm>
            <a:off x="5707576" y="2804160"/>
            <a:ext cx="5806052" cy="2206299"/>
          </a:xfrm>
          <a:prstGeom prst="rect">
            <a:avLst/>
          </a:prstGeom>
        </p:spPr>
      </p:pic>
    </p:spTree>
    <p:extLst>
      <p:ext uri="{BB962C8B-B14F-4D97-AF65-F5344CB8AC3E}">
        <p14:creationId xmlns:p14="http://schemas.microsoft.com/office/powerpoint/2010/main" val="14687815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59A44C-C47B-4C82-B4AF-CA20EAC53139}"/>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Classification Of Fake News</a:t>
            </a:r>
            <a:endParaRPr lang="en-AU" sz="3200">
              <a:solidFill>
                <a:srgbClr val="FFFFFF"/>
              </a:solidFill>
            </a:endParaRPr>
          </a:p>
        </p:txBody>
      </p:sp>
      <p:sp>
        <p:nvSpPr>
          <p:cNvPr id="3" name="Content Placeholder 2">
            <a:extLst>
              <a:ext uri="{FF2B5EF4-FFF2-40B4-BE49-F238E27FC236}">
                <a16:creationId xmlns:a16="http://schemas.microsoft.com/office/drawing/2014/main" id="{311CAB08-8807-4F23-8419-9202EE13EE60}"/>
              </a:ext>
            </a:extLst>
          </p:cNvPr>
          <p:cNvSpPr>
            <a:spLocks noGrp="1"/>
          </p:cNvSpPr>
          <p:nvPr>
            <p:ph idx="1"/>
          </p:nvPr>
        </p:nvSpPr>
        <p:spPr>
          <a:xfrm>
            <a:off x="966950" y="3429000"/>
            <a:ext cx="4102890" cy="2625336"/>
          </a:xfrm>
        </p:spPr>
        <p:txBody>
          <a:bodyPr>
            <a:normAutofit/>
          </a:bodyPr>
          <a:lstStyle/>
          <a:p>
            <a:pPr marL="0" indent="0">
              <a:buNone/>
            </a:pPr>
            <a:r>
              <a:rPr lang="en-US" sz="1100" dirty="0"/>
              <a:t>Fake News Detection can be classified into 3 types</a:t>
            </a:r>
            <a:r>
              <a:rPr lang="en-AU" sz="1100" dirty="0"/>
              <a:t>-</a:t>
            </a:r>
          </a:p>
          <a:p>
            <a:pPr marL="0" indent="0">
              <a:buNone/>
            </a:pPr>
            <a:r>
              <a:rPr lang="en-US" sz="1100" b="1" dirty="0"/>
              <a:t>Style</a:t>
            </a:r>
            <a:r>
              <a:rPr lang="en-US" sz="1100" dirty="0"/>
              <a:t>, </a:t>
            </a:r>
            <a:r>
              <a:rPr lang="en-US" sz="1100" b="1" dirty="0"/>
              <a:t>Knowledge</a:t>
            </a:r>
            <a:r>
              <a:rPr lang="en-US" sz="1100" dirty="0"/>
              <a:t>, </a:t>
            </a:r>
            <a:r>
              <a:rPr lang="en-US" sz="1100" b="1" dirty="0"/>
              <a:t>Propagation</a:t>
            </a:r>
            <a:r>
              <a:rPr lang="en-US" sz="1100" dirty="0"/>
              <a:t>.</a:t>
            </a:r>
          </a:p>
          <a:p>
            <a:pPr lvl="1"/>
            <a:endParaRPr lang="en-US" sz="1100" dirty="0"/>
          </a:p>
          <a:p>
            <a:r>
              <a:rPr lang="en-US" sz="1100" b="1" dirty="0"/>
              <a:t>Style Based </a:t>
            </a:r>
            <a:r>
              <a:rPr lang="en-US" sz="1100" dirty="0"/>
              <a:t>– Text, Image, Syntactical, Lexical.</a:t>
            </a:r>
          </a:p>
          <a:p>
            <a:r>
              <a:rPr lang="en-US" sz="1100" b="1" dirty="0"/>
              <a:t>Knowledge Based </a:t>
            </a:r>
            <a:r>
              <a:rPr lang="en-US" sz="1100" dirty="0"/>
              <a:t>– Fact Extraction &amp; Checking (Crowd based, Expert based &amp; Automated).</a:t>
            </a:r>
          </a:p>
          <a:p>
            <a:r>
              <a:rPr lang="en-US" sz="1100" b="1" dirty="0"/>
              <a:t>Propagation Based </a:t>
            </a:r>
            <a:r>
              <a:rPr lang="en-US" sz="1100" dirty="0"/>
              <a:t>– Dissemination of fake news </a:t>
            </a:r>
          </a:p>
          <a:p>
            <a:endParaRPr lang="en-US" sz="1100" dirty="0"/>
          </a:p>
        </p:txBody>
      </p:sp>
      <p:pic>
        <p:nvPicPr>
          <p:cNvPr id="4" name="Google Shape;759;p25" descr="Diagram&#10;&#10;Description automatically generated">
            <a:extLst>
              <a:ext uri="{FF2B5EF4-FFF2-40B4-BE49-F238E27FC236}">
                <a16:creationId xmlns:a16="http://schemas.microsoft.com/office/drawing/2014/main" id="{0A583AA1-95FB-4B4E-8D68-2F61A6C33C22}"/>
              </a:ext>
            </a:extLst>
          </p:cNvPr>
          <p:cNvPicPr preferRelativeResize="0"/>
          <p:nvPr/>
        </p:nvPicPr>
        <p:blipFill rotWithShape="1">
          <a:blip r:embed="rId3"/>
          <a:stretch/>
        </p:blipFill>
        <p:spPr>
          <a:xfrm>
            <a:off x="5404483" y="657881"/>
            <a:ext cx="6070094" cy="3305995"/>
          </a:xfrm>
          <a:prstGeom prst="rect">
            <a:avLst/>
          </a:prstGeom>
          <a:noFill/>
        </p:spPr>
      </p:pic>
      <p:pic>
        <p:nvPicPr>
          <p:cNvPr id="6" name="Google Shape;457;p13" descr="Diagram&#10;&#10;Description automatically generated">
            <a:extLst>
              <a:ext uri="{FF2B5EF4-FFF2-40B4-BE49-F238E27FC236}">
                <a16:creationId xmlns:a16="http://schemas.microsoft.com/office/drawing/2014/main" id="{8081AF59-AB25-4225-9477-E9B94980F2C9}"/>
              </a:ext>
            </a:extLst>
          </p:cNvPr>
          <p:cNvPicPr preferRelativeResize="0"/>
          <p:nvPr/>
        </p:nvPicPr>
        <p:blipFill rotWithShape="1">
          <a:blip r:embed="rId4">
            <a:alphaModFix/>
          </a:blip>
          <a:srcRect/>
          <a:stretch/>
        </p:blipFill>
        <p:spPr>
          <a:xfrm>
            <a:off x="5554234" y="4523312"/>
            <a:ext cx="5770591" cy="1531024"/>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5" name="TextBox 4">
            <a:extLst>
              <a:ext uri="{FF2B5EF4-FFF2-40B4-BE49-F238E27FC236}">
                <a16:creationId xmlns:a16="http://schemas.microsoft.com/office/drawing/2014/main" id="{B51D78B1-935E-470D-BBF6-0EB4ACFEB810}"/>
              </a:ext>
            </a:extLst>
          </p:cNvPr>
          <p:cNvSpPr txBox="1"/>
          <p:nvPr/>
        </p:nvSpPr>
        <p:spPr>
          <a:xfrm>
            <a:off x="6060096" y="380882"/>
            <a:ext cx="5414481" cy="276999"/>
          </a:xfrm>
          <a:prstGeom prst="rect">
            <a:avLst/>
          </a:prstGeom>
          <a:noFill/>
        </p:spPr>
        <p:txBody>
          <a:bodyPr wrap="square" rtlCol="0">
            <a:spAutoFit/>
          </a:bodyPr>
          <a:lstStyle/>
          <a:p>
            <a:r>
              <a:rPr lang="en-US" sz="1200" dirty="0"/>
              <a:t>10.3% more accurate than the </a:t>
            </a:r>
            <a:r>
              <a:rPr lang="en-US" sz="1200" dirty="0" err="1"/>
              <a:t>Att</a:t>
            </a:r>
            <a:r>
              <a:rPr lang="en-US" sz="1200" dirty="0"/>
              <a:t>-RNN models on Twitter and Weibo. </a:t>
            </a:r>
          </a:p>
        </p:txBody>
      </p:sp>
    </p:spTree>
    <p:extLst>
      <p:ext uri="{BB962C8B-B14F-4D97-AF65-F5344CB8AC3E}">
        <p14:creationId xmlns:p14="http://schemas.microsoft.com/office/powerpoint/2010/main" val="360825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C6C8516-CB90-4E46-B0DA-A82815D0A5E0}"/>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Types of Propagation</a:t>
            </a:r>
            <a:endParaRPr lang="en-AU" sz="4800">
              <a:solidFill>
                <a:schemeClr val="bg1"/>
              </a:solidFill>
            </a:endParaRPr>
          </a:p>
        </p:txBody>
      </p:sp>
      <p:sp>
        <p:nvSpPr>
          <p:cNvPr id="3" name="Content Placeholder 2">
            <a:extLst>
              <a:ext uri="{FF2B5EF4-FFF2-40B4-BE49-F238E27FC236}">
                <a16:creationId xmlns:a16="http://schemas.microsoft.com/office/drawing/2014/main" id="{59BC2E6A-9C0D-4E31-AF5A-2FED45884F3C}"/>
              </a:ext>
            </a:extLst>
          </p:cNvPr>
          <p:cNvSpPr>
            <a:spLocks noGrp="1"/>
          </p:cNvSpPr>
          <p:nvPr>
            <p:ph idx="1"/>
          </p:nvPr>
        </p:nvSpPr>
        <p:spPr>
          <a:xfrm>
            <a:off x="5573863" y="1166934"/>
            <a:ext cx="6236853" cy="3556914"/>
          </a:xfrm>
        </p:spPr>
        <p:txBody>
          <a:bodyPr anchor="ctr">
            <a:normAutofit/>
          </a:bodyPr>
          <a:lstStyle/>
          <a:p>
            <a:pPr marL="0" indent="0">
              <a:buNone/>
            </a:pPr>
            <a:r>
              <a:rPr lang="en-US" sz="1700" b="1" dirty="0"/>
              <a:t>Source Multiplier &amp; </a:t>
            </a:r>
            <a:r>
              <a:rPr lang="en-AU" sz="1700" b="1" dirty="0"/>
              <a:t>Engagements </a:t>
            </a:r>
            <a:endParaRPr lang="en-US" sz="1700" b="1" dirty="0"/>
          </a:p>
          <a:p>
            <a:pPr marL="0" indent="0">
              <a:buNone/>
            </a:pPr>
            <a:r>
              <a:rPr lang="en-US" sz="1700" dirty="0"/>
              <a:t>User Spreading the News, Classified based on friends, Followers, No. of shares, No. of Blocks Creation Date. Behavioral Aspect of the users, reaction, shares, Life of post being shared, marked as Spam.</a:t>
            </a:r>
          </a:p>
          <a:p>
            <a:pPr marL="0" indent="0">
              <a:buNone/>
            </a:pPr>
            <a:endParaRPr lang="en-US" sz="1700" dirty="0"/>
          </a:p>
          <a:p>
            <a:pPr marL="0" indent="0">
              <a:buNone/>
            </a:pPr>
            <a:r>
              <a:rPr lang="en-US" sz="1700" b="1" dirty="0"/>
              <a:t>Domain Origins</a:t>
            </a:r>
          </a:p>
          <a:p>
            <a:pPr marL="0" indent="0">
              <a:buNone/>
            </a:pPr>
            <a:r>
              <a:rPr lang="en-US" sz="1700" dirty="0"/>
              <a:t>Credibility of the domain, News Channel, Co-Authorship, Biasness.</a:t>
            </a:r>
          </a:p>
          <a:p>
            <a:pPr marL="0" indent="0">
              <a:buNone/>
            </a:pPr>
            <a:endParaRPr lang="en-AU" sz="1700" dirty="0"/>
          </a:p>
          <a:p>
            <a:pPr marL="0" indent="0">
              <a:buNone/>
            </a:pPr>
            <a:r>
              <a:rPr lang="en-AU" sz="1700" b="1" dirty="0"/>
              <a:t>Propagation Patterns</a:t>
            </a:r>
          </a:p>
          <a:p>
            <a:pPr marL="0" indent="0">
              <a:buNone/>
            </a:pPr>
            <a:r>
              <a:rPr lang="en-AU" sz="1700" dirty="0"/>
              <a:t>Analysing movement of Fake News, Comments, repost, Vulnerable User, velocity of news.</a:t>
            </a:r>
          </a:p>
        </p:txBody>
      </p:sp>
      <p:pic>
        <p:nvPicPr>
          <p:cNvPr id="11" name="Picture 2" descr="Managing Users In ETapestry And Blackbaud.com - Blackbaud Community">
            <a:extLst>
              <a:ext uri="{FF2B5EF4-FFF2-40B4-BE49-F238E27FC236}">
                <a16:creationId xmlns:a16="http://schemas.microsoft.com/office/drawing/2014/main" id="{0FD8EA20-D530-497B-BA6A-37913ED63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786" y="1284781"/>
            <a:ext cx="808996" cy="3883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main Reselling | WHMCS">
            <a:extLst>
              <a:ext uri="{FF2B5EF4-FFF2-40B4-BE49-F238E27FC236}">
                <a16:creationId xmlns:a16="http://schemas.microsoft.com/office/drawing/2014/main" id="{76003BB2-619A-42CA-AD5F-592531ACE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71" y="2773788"/>
            <a:ext cx="876616" cy="6552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tree icon Royalty Free Vector Image - VectorStock">
            <a:extLst>
              <a:ext uri="{FF2B5EF4-FFF2-40B4-BE49-F238E27FC236}">
                <a16:creationId xmlns:a16="http://schemas.microsoft.com/office/drawing/2014/main" id="{425AE6E5-52C9-4019-8C5D-915917E34B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03"/>
          <a:stretch/>
        </p:blipFill>
        <p:spPr bwMode="auto">
          <a:xfrm>
            <a:off x="4877189" y="3794786"/>
            <a:ext cx="584649" cy="73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44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36D1A0-90DE-4545-8C81-87A652DE4A34}"/>
              </a:ext>
            </a:extLst>
          </p:cNvPr>
          <p:cNvSpPr>
            <a:spLocks noGrp="1"/>
          </p:cNvSpPr>
          <p:nvPr>
            <p:ph type="title"/>
          </p:nvPr>
        </p:nvSpPr>
        <p:spPr>
          <a:xfrm>
            <a:off x="838200" y="365125"/>
            <a:ext cx="10515600" cy="1325563"/>
          </a:xfrm>
        </p:spPr>
        <p:txBody>
          <a:bodyPr>
            <a:normAutofit/>
          </a:bodyPr>
          <a:lstStyle/>
          <a:p>
            <a:r>
              <a:rPr lang="en-US">
                <a:solidFill>
                  <a:srgbClr val="FFFFFF"/>
                </a:solidFill>
              </a:rPr>
              <a:t>Availability of the research – Related works</a:t>
            </a:r>
            <a:endParaRPr lang="en-AU">
              <a:solidFill>
                <a:srgbClr val="FFFFFF"/>
              </a:solidFill>
            </a:endParaRPr>
          </a:p>
        </p:txBody>
      </p:sp>
      <p:sp>
        <p:nvSpPr>
          <p:cNvPr id="3" name="Content Placeholder 2">
            <a:extLst>
              <a:ext uri="{FF2B5EF4-FFF2-40B4-BE49-F238E27FC236}">
                <a16:creationId xmlns:a16="http://schemas.microsoft.com/office/drawing/2014/main" id="{E7AE4D94-B6E5-4963-81C7-3D0D5E434B3C}"/>
              </a:ext>
            </a:extLst>
          </p:cNvPr>
          <p:cNvSpPr>
            <a:spLocks noGrp="1"/>
          </p:cNvSpPr>
          <p:nvPr>
            <p:ph idx="1"/>
          </p:nvPr>
        </p:nvSpPr>
        <p:spPr>
          <a:xfrm>
            <a:off x="838200" y="2021249"/>
            <a:ext cx="5707565" cy="4155713"/>
          </a:xfrm>
        </p:spPr>
        <p:txBody>
          <a:bodyPr>
            <a:normAutofit/>
          </a:bodyPr>
          <a:lstStyle/>
          <a:p>
            <a:pPr marL="0" indent="0">
              <a:buNone/>
            </a:pPr>
            <a:r>
              <a:rPr lang="en-US" sz="1300" dirty="0">
                <a:solidFill>
                  <a:srgbClr val="FFFFFF"/>
                </a:solidFill>
              </a:rPr>
              <a:t>Previously researchers have published Fake News Detection on the basis of –</a:t>
            </a:r>
          </a:p>
          <a:p>
            <a:pPr marL="514350" indent="-514350">
              <a:buAutoNum type="arabicPeriod"/>
            </a:pPr>
            <a:r>
              <a:rPr lang="en-US" sz="1300" dirty="0">
                <a:solidFill>
                  <a:srgbClr val="FFFFFF"/>
                </a:solidFill>
              </a:rPr>
              <a:t>Time difference between Post shares &amp; Life Span.</a:t>
            </a:r>
          </a:p>
          <a:p>
            <a:pPr marL="971550" lvl="1" indent="-514350">
              <a:buAutoNum type="arabicPeriod"/>
            </a:pPr>
            <a:r>
              <a:rPr lang="en-US" sz="1300" dirty="0">
                <a:solidFill>
                  <a:srgbClr val="FFFFFF"/>
                </a:solidFill>
              </a:rPr>
              <a:t>Based on ‘Path Construction and Representation of Fake New’.</a:t>
            </a:r>
          </a:p>
          <a:p>
            <a:pPr marL="971550" lvl="1" indent="-514350">
              <a:buAutoNum type="arabicPeriod"/>
            </a:pPr>
            <a:r>
              <a:rPr lang="en-US" sz="1300" dirty="0">
                <a:solidFill>
                  <a:srgbClr val="FFFFFF"/>
                </a:solidFill>
              </a:rPr>
              <a:t>Relies Heavily of community ‘trend’ to decide Fake News.</a:t>
            </a:r>
          </a:p>
          <a:p>
            <a:pPr marL="971550" lvl="1" indent="-514350">
              <a:buAutoNum type="arabicPeriod"/>
            </a:pPr>
            <a:r>
              <a:rPr lang="en-US" sz="1300" dirty="0">
                <a:solidFill>
                  <a:srgbClr val="FFFFFF"/>
                </a:solidFill>
              </a:rPr>
              <a:t>Unable to Identify Unlabeled news or User posts spreading news.</a:t>
            </a:r>
          </a:p>
          <a:p>
            <a:pPr marL="514350" indent="-514350">
              <a:buAutoNum type="arabicPeriod"/>
            </a:pPr>
            <a:r>
              <a:rPr lang="en-US" sz="1300" dirty="0">
                <a:solidFill>
                  <a:srgbClr val="FFFFFF"/>
                </a:solidFill>
              </a:rPr>
              <a:t>Biasness of the News articles.</a:t>
            </a:r>
          </a:p>
          <a:p>
            <a:pPr marL="971550" lvl="1" indent="-514350">
              <a:buAutoNum type="arabicPeriod"/>
            </a:pPr>
            <a:r>
              <a:rPr lang="en-US" sz="1300" dirty="0">
                <a:solidFill>
                  <a:srgbClr val="FFFFFF"/>
                </a:solidFill>
              </a:rPr>
              <a:t>Based on providing bias report of Publisher, Target Audience.</a:t>
            </a:r>
          </a:p>
          <a:p>
            <a:pPr marL="971550" lvl="1" indent="-514350">
              <a:buAutoNum type="arabicPeriod"/>
            </a:pPr>
            <a:r>
              <a:rPr lang="fr-FR" sz="1300" dirty="0">
                <a:solidFill>
                  <a:srgbClr val="FFFFFF"/>
                </a:solidFill>
              </a:rPr>
              <a:t>Propagation </a:t>
            </a:r>
            <a:r>
              <a:rPr lang="fr-FR" sz="1300" dirty="0" err="1">
                <a:solidFill>
                  <a:srgbClr val="FFFFFF"/>
                </a:solidFill>
              </a:rPr>
              <a:t>based</a:t>
            </a:r>
            <a:r>
              <a:rPr lang="fr-FR" sz="1300" dirty="0">
                <a:solidFill>
                  <a:srgbClr val="FFFFFF"/>
                </a:solidFill>
              </a:rPr>
              <a:t> on audience sentiments, </a:t>
            </a:r>
            <a:r>
              <a:rPr lang="fr-FR" sz="1300" dirty="0" err="1">
                <a:solidFill>
                  <a:srgbClr val="FFFFFF"/>
                </a:solidFill>
              </a:rPr>
              <a:t>Analysing</a:t>
            </a:r>
            <a:r>
              <a:rPr lang="fr-FR" sz="1300" dirty="0">
                <a:solidFill>
                  <a:srgbClr val="FFFFFF"/>
                </a:solidFill>
              </a:rPr>
              <a:t> standard </a:t>
            </a:r>
            <a:r>
              <a:rPr lang="fr-FR" sz="1300" dirty="0" err="1">
                <a:solidFill>
                  <a:srgbClr val="FFFFFF"/>
                </a:solidFill>
              </a:rPr>
              <a:t>reaction</a:t>
            </a:r>
            <a:r>
              <a:rPr lang="fr-FR" sz="1300" dirty="0">
                <a:solidFill>
                  <a:srgbClr val="FFFFFF"/>
                </a:solidFill>
              </a:rPr>
              <a:t> &amp; </a:t>
            </a:r>
            <a:r>
              <a:rPr lang="fr-FR" sz="1300" dirty="0" err="1">
                <a:solidFill>
                  <a:srgbClr val="FFFFFF"/>
                </a:solidFill>
              </a:rPr>
              <a:t>extreme</a:t>
            </a:r>
            <a:r>
              <a:rPr lang="fr-FR" sz="1300" dirty="0">
                <a:solidFill>
                  <a:srgbClr val="FFFFFF"/>
                </a:solidFill>
              </a:rPr>
              <a:t> sentiment post.</a:t>
            </a:r>
          </a:p>
          <a:p>
            <a:pPr marL="971550" lvl="1" indent="-514350">
              <a:buAutoNum type="arabicPeriod"/>
            </a:pPr>
            <a:r>
              <a:rPr lang="en-US" sz="1300" dirty="0">
                <a:solidFill>
                  <a:srgbClr val="FFFFFF"/>
                </a:solidFill>
              </a:rPr>
              <a:t>Unable to get accurate predictions for ‘Not American Countries’.</a:t>
            </a:r>
          </a:p>
          <a:p>
            <a:pPr marL="514350" indent="-514350">
              <a:buAutoNum type="arabicPeriod"/>
            </a:pPr>
            <a:r>
              <a:rPr lang="en-US" sz="1300" dirty="0">
                <a:solidFill>
                  <a:srgbClr val="FFFFFF"/>
                </a:solidFill>
              </a:rPr>
              <a:t>Propagation Diagram, Hierarchical, Homogeneous and heterogeneous Networks.</a:t>
            </a:r>
          </a:p>
          <a:p>
            <a:pPr marL="971550" lvl="1" indent="-514350">
              <a:buAutoNum type="arabicPeriod"/>
            </a:pPr>
            <a:r>
              <a:rPr lang="en-US" sz="1300" dirty="0">
                <a:solidFill>
                  <a:srgbClr val="FFFFFF"/>
                </a:solidFill>
              </a:rPr>
              <a:t>Involves farther Distance, Spreader Patterns, credibility of the post.</a:t>
            </a:r>
          </a:p>
          <a:p>
            <a:pPr marL="971550" lvl="1" indent="-514350">
              <a:buAutoNum type="arabicPeriod"/>
            </a:pPr>
            <a:r>
              <a:rPr lang="en-US" sz="1300" dirty="0">
                <a:solidFill>
                  <a:srgbClr val="FFFFFF"/>
                </a:solidFill>
              </a:rPr>
              <a:t>Basic means to study the how things propagate but has not diverse </a:t>
            </a:r>
          </a:p>
          <a:p>
            <a:pPr marL="457200" lvl="1" indent="0">
              <a:buNone/>
            </a:pPr>
            <a:r>
              <a:rPr lang="en-US" sz="1300" dirty="0">
                <a:solidFill>
                  <a:srgbClr val="FFFFFF"/>
                </a:solidFill>
              </a:rPr>
              <a:t>conclusion</a:t>
            </a:r>
          </a:p>
          <a:p>
            <a:pPr marL="1885950" lvl="3" indent="-514350">
              <a:buAutoNum type="arabicPeriod"/>
            </a:pPr>
            <a:endParaRPr lang="en-US" sz="1300" dirty="0">
              <a:solidFill>
                <a:srgbClr val="FFFFFF"/>
              </a:solidFill>
            </a:endParaRPr>
          </a:p>
          <a:p>
            <a:pPr marL="514350" indent="-514350">
              <a:buAutoNum type="arabicPeriod"/>
            </a:pPr>
            <a:endParaRPr lang="en-US" sz="1300" dirty="0">
              <a:solidFill>
                <a:srgbClr val="FFFFFF"/>
              </a:solidFill>
            </a:endParaRPr>
          </a:p>
        </p:txBody>
      </p:sp>
      <p:pic>
        <p:nvPicPr>
          <p:cNvPr id="5" name="Picture 4">
            <a:extLst>
              <a:ext uri="{FF2B5EF4-FFF2-40B4-BE49-F238E27FC236}">
                <a16:creationId xmlns:a16="http://schemas.microsoft.com/office/drawing/2014/main" id="{AD4A599B-B830-4B1E-B94E-B26743555DC6}"/>
              </a:ext>
            </a:extLst>
          </p:cNvPr>
          <p:cNvPicPr>
            <a:picLocks noChangeAspect="1"/>
          </p:cNvPicPr>
          <p:nvPr/>
        </p:nvPicPr>
        <p:blipFill>
          <a:blip r:embed="rId2"/>
          <a:stretch>
            <a:fillRect/>
          </a:stretch>
        </p:blipFill>
        <p:spPr>
          <a:xfrm>
            <a:off x="7192537" y="2060918"/>
            <a:ext cx="4313663" cy="1682328"/>
          </a:xfrm>
          <a:prstGeom prst="rect">
            <a:avLst/>
          </a:prstGeom>
        </p:spPr>
      </p:pic>
      <p:pic>
        <p:nvPicPr>
          <p:cNvPr id="7" name="Picture 6">
            <a:extLst>
              <a:ext uri="{FF2B5EF4-FFF2-40B4-BE49-F238E27FC236}">
                <a16:creationId xmlns:a16="http://schemas.microsoft.com/office/drawing/2014/main" id="{340494D5-5C04-4315-9E2E-420D22CFAA0C}"/>
              </a:ext>
            </a:extLst>
          </p:cNvPr>
          <p:cNvPicPr>
            <a:picLocks noChangeAspect="1"/>
          </p:cNvPicPr>
          <p:nvPr/>
        </p:nvPicPr>
        <p:blipFill>
          <a:blip r:embed="rId3"/>
          <a:stretch>
            <a:fillRect/>
          </a:stretch>
        </p:blipFill>
        <p:spPr>
          <a:xfrm>
            <a:off x="7192537" y="4528104"/>
            <a:ext cx="4313663" cy="1574486"/>
          </a:xfrm>
          <a:prstGeom prst="rect">
            <a:avLst/>
          </a:prstGeom>
        </p:spPr>
      </p:pic>
    </p:spTree>
    <p:extLst>
      <p:ext uri="{BB962C8B-B14F-4D97-AF65-F5344CB8AC3E}">
        <p14:creationId xmlns:p14="http://schemas.microsoft.com/office/powerpoint/2010/main" val="153932166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71DF-755A-4588-8627-F704F781F62F}"/>
              </a:ext>
            </a:extLst>
          </p:cNvPr>
          <p:cNvSpPr>
            <a:spLocks noGrp="1"/>
          </p:cNvSpPr>
          <p:nvPr>
            <p:ph type="title"/>
          </p:nvPr>
        </p:nvSpPr>
        <p:spPr/>
        <p:txBody>
          <a:bodyPr/>
          <a:lstStyle/>
          <a:p>
            <a:r>
              <a:rPr lang="en-US" dirty="0"/>
              <a:t>Accuracy of Related Works</a:t>
            </a:r>
            <a:endParaRPr lang="en-AU" dirty="0"/>
          </a:p>
        </p:txBody>
      </p:sp>
      <p:pic>
        <p:nvPicPr>
          <p:cNvPr id="5" name="Content Placeholder 4">
            <a:extLst>
              <a:ext uri="{FF2B5EF4-FFF2-40B4-BE49-F238E27FC236}">
                <a16:creationId xmlns:a16="http://schemas.microsoft.com/office/drawing/2014/main" id="{4965F270-0AA2-414D-A9BE-4FBAB973750D}"/>
              </a:ext>
            </a:extLst>
          </p:cNvPr>
          <p:cNvPicPr>
            <a:picLocks noGrp="1" noChangeAspect="1"/>
          </p:cNvPicPr>
          <p:nvPr>
            <p:ph idx="1"/>
          </p:nvPr>
        </p:nvPicPr>
        <p:blipFill>
          <a:blip r:embed="rId2"/>
          <a:stretch>
            <a:fillRect/>
          </a:stretch>
        </p:blipFill>
        <p:spPr>
          <a:xfrm>
            <a:off x="5944961" y="1959849"/>
            <a:ext cx="4591691" cy="771633"/>
          </a:xfrm>
        </p:spPr>
      </p:pic>
      <p:pic>
        <p:nvPicPr>
          <p:cNvPr id="7" name="Picture 6">
            <a:extLst>
              <a:ext uri="{FF2B5EF4-FFF2-40B4-BE49-F238E27FC236}">
                <a16:creationId xmlns:a16="http://schemas.microsoft.com/office/drawing/2014/main" id="{3FA7BCEF-BCFF-4679-9567-DA1FE6239939}"/>
              </a:ext>
            </a:extLst>
          </p:cNvPr>
          <p:cNvPicPr>
            <a:picLocks noChangeAspect="1"/>
          </p:cNvPicPr>
          <p:nvPr/>
        </p:nvPicPr>
        <p:blipFill rotWithShape="1">
          <a:blip r:embed="rId3"/>
          <a:srcRect t="8653" r="762" b="1"/>
          <a:stretch/>
        </p:blipFill>
        <p:spPr>
          <a:xfrm>
            <a:off x="6154723" y="3242233"/>
            <a:ext cx="4012769" cy="308835"/>
          </a:xfrm>
          <a:prstGeom prst="rect">
            <a:avLst/>
          </a:prstGeom>
        </p:spPr>
      </p:pic>
      <p:sp>
        <p:nvSpPr>
          <p:cNvPr id="8" name="Content Placeholder 2">
            <a:extLst>
              <a:ext uri="{FF2B5EF4-FFF2-40B4-BE49-F238E27FC236}">
                <a16:creationId xmlns:a16="http://schemas.microsoft.com/office/drawing/2014/main" id="{D486662E-1E71-44F4-905C-F022FE0F794E}"/>
              </a:ext>
            </a:extLst>
          </p:cNvPr>
          <p:cNvSpPr txBox="1">
            <a:spLocks/>
          </p:cNvSpPr>
          <p:nvPr/>
        </p:nvSpPr>
        <p:spPr>
          <a:xfrm>
            <a:off x="838200" y="179206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0" lvl="3" indent="0">
              <a:buNone/>
            </a:pPr>
            <a:endParaRPr lang="en-US" dirty="0"/>
          </a:p>
          <a:p>
            <a:pPr marL="0" indent="0">
              <a:buNone/>
            </a:pPr>
            <a:r>
              <a:rPr lang="nb-NO" sz="1600" dirty="0"/>
              <a:t>1. Karishma Sharma, Feng Qian, He Jiang, Natali Ruchansky, </a:t>
            </a:r>
          </a:p>
          <a:p>
            <a:pPr marL="0" indent="0">
              <a:buNone/>
            </a:pPr>
            <a:r>
              <a:rPr lang="nb-NO" sz="1600" dirty="0"/>
              <a:t>Ming Zhang, and Yan Liu. 2018- Propogation Diagram </a:t>
            </a:r>
          </a:p>
          <a:p>
            <a:pPr marL="342900" indent="-342900">
              <a:buAutoNum type="arabicPeriod"/>
            </a:pPr>
            <a:endParaRPr lang="nb-NO" sz="1600" dirty="0"/>
          </a:p>
          <a:p>
            <a:pPr marL="0" indent="0">
              <a:buNone/>
            </a:pPr>
            <a:r>
              <a:rPr lang="nb-NO" sz="1600" dirty="0"/>
              <a:t>2. Yang Liu, Yi-Fang Brook W – Early Fake News detection</a:t>
            </a:r>
            <a:br>
              <a:rPr lang="en-US" sz="1600" dirty="0"/>
            </a:br>
            <a:r>
              <a:rPr lang="en-US" sz="1600" dirty="0"/>
              <a:t>Based on time Span and propagation.</a:t>
            </a:r>
          </a:p>
          <a:p>
            <a:pPr marL="342900" indent="-342900">
              <a:buAutoNum type="arabicPeriod"/>
            </a:pPr>
            <a:endParaRPr lang="en-US" sz="1600" dirty="0"/>
          </a:p>
          <a:p>
            <a:pPr marL="0" indent="0">
              <a:buNone/>
            </a:pPr>
            <a:r>
              <a:rPr lang="en-US" sz="1600" dirty="0"/>
              <a:t>3. </a:t>
            </a:r>
            <a:r>
              <a:rPr lang="nl-NL" sz="1600" dirty="0"/>
              <a:t>ilong Zhao, Jichang Zhao, Yukie Sano – Reposting User Relationship – SVM Classifer </a:t>
            </a:r>
            <a:r>
              <a:rPr lang="nl-NL" sz="1600" b="1" dirty="0"/>
              <a:t>79.5% </a:t>
            </a:r>
            <a:r>
              <a:rPr lang="nl-NL" sz="1600" dirty="0"/>
              <a:t>Accuracy</a:t>
            </a:r>
          </a:p>
          <a:p>
            <a:pPr marL="0" indent="0">
              <a:buNone/>
            </a:pPr>
            <a:endParaRPr lang="en-US" sz="1600" dirty="0"/>
          </a:p>
          <a:p>
            <a:pPr marL="0" indent="0">
              <a:buNone/>
            </a:pPr>
            <a:r>
              <a:rPr lang="en-US" sz="1600" dirty="0"/>
              <a:t>4. Other techniques are survey taken to describe their Road Map. E.g. Fighting Fake News propagation with Blockchain – M Saad, A Ahmad.</a:t>
            </a:r>
          </a:p>
          <a:p>
            <a:pPr marL="0" indent="0">
              <a:buNone/>
            </a:pPr>
            <a:r>
              <a:rPr lang="en-US" sz="1600" dirty="0"/>
              <a:t> </a:t>
            </a:r>
          </a:p>
          <a:p>
            <a:pPr marL="0" indent="0">
              <a:buNone/>
            </a:pPr>
            <a:r>
              <a:rPr lang="en-US" sz="1600" dirty="0"/>
              <a:t>  </a:t>
            </a:r>
            <a:endParaRPr lang="nb-NO" sz="1600" dirty="0"/>
          </a:p>
        </p:txBody>
      </p:sp>
    </p:spTree>
    <p:extLst>
      <p:ext uri="{BB962C8B-B14F-4D97-AF65-F5344CB8AC3E}">
        <p14:creationId xmlns:p14="http://schemas.microsoft.com/office/powerpoint/2010/main" val="23959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0FE3A91-B0C8-42EB-B0E8-E2E4052C2962}"/>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Source Multiplier &amp; Engagement</a:t>
            </a:r>
            <a:endParaRPr lang="en-AU" sz="4800">
              <a:solidFill>
                <a:schemeClr val="bg1"/>
              </a:solidFill>
            </a:endParaRPr>
          </a:p>
        </p:txBody>
      </p:sp>
      <p:sp>
        <p:nvSpPr>
          <p:cNvPr id="3" name="Content Placeholder 2">
            <a:extLst>
              <a:ext uri="{FF2B5EF4-FFF2-40B4-BE49-F238E27FC236}">
                <a16:creationId xmlns:a16="http://schemas.microsoft.com/office/drawing/2014/main" id="{866A9600-B19C-4BF2-9C49-ADF58AF92C06}"/>
              </a:ext>
            </a:extLst>
          </p:cNvPr>
          <p:cNvSpPr>
            <a:spLocks noGrp="1"/>
          </p:cNvSpPr>
          <p:nvPr>
            <p:ph idx="1"/>
          </p:nvPr>
        </p:nvSpPr>
        <p:spPr>
          <a:xfrm>
            <a:off x="4927253" y="338830"/>
            <a:ext cx="6594187" cy="5493010"/>
          </a:xfrm>
        </p:spPr>
        <p:txBody>
          <a:bodyPr anchor="ctr">
            <a:normAutofit/>
          </a:bodyPr>
          <a:lstStyle/>
          <a:p>
            <a:pPr marL="0" indent="0">
              <a:buNone/>
            </a:pPr>
            <a:r>
              <a:rPr lang="en-US" sz="1300" b="1" dirty="0"/>
              <a:t>Users Spreading Fake News can be a serious concern :</a:t>
            </a:r>
            <a:r>
              <a:rPr lang="en-US" sz="1300" dirty="0"/>
              <a:t>–</a:t>
            </a:r>
          </a:p>
          <a:p>
            <a:pPr marL="0" indent="0">
              <a:buNone/>
            </a:pPr>
            <a:r>
              <a:rPr lang="en-US" sz="1300" dirty="0"/>
              <a:t>Such type of users can be classified as –</a:t>
            </a:r>
          </a:p>
          <a:p>
            <a:pPr marL="0" indent="0">
              <a:buNone/>
            </a:pPr>
            <a:r>
              <a:rPr lang="en-US" sz="1300" dirty="0"/>
              <a:t>1. </a:t>
            </a:r>
            <a:r>
              <a:rPr lang="en-US" sz="1300" b="1" dirty="0"/>
              <a:t>Common Engager</a:t>
            </a:r>
          </a:p>
          <a:p>
            <a:pPr marL="0" indent="0">
              <a:buNone/>
            </a:pPr>
            <a:endParaRPr lang="en-US" sz="1300" dirty="0"/>
          </a:p>
          <a:p>
            <a:pPr marL="0" indent="0">
              <a:buNone/>
            </a:pPr>
            <a:endParaRPr lang="en-US" sz="1300" dirty="0"/>
          </a:p>
          <a:p>
            <a:pPr marL="0" indent="0">
              <a:buNone/>
            </a:pPr>
            <a:r>
              <a:rPr lang="en-US" sz="1300" dirty="0"/>
              <a:t>2. </a:t>
            </a:r>
            <a:r>
              <a:rPr lang="en-US" sz="1300" b="1" dirty="0"/>
              <a:t>Vulnerable User</a:t>
            </a:r>
          </a:p>
          <a:p>
            <a:pPr marL="0" indent="0">
              <a:buNone/>
            </a:pPr>
            <a:endParaRPr lang="en-US" sz="1300" dirty="0"/>
          </a:p>
          <a:p>
            <a:pPr marL="0" indent="0">
              <a:buNone/>
            </a:pPr>
            <a:endParaRPr lang="en-US" sz="1300" dirty="0"/>
          </a:p>
          <a:p>
            <a:pPr marL="0" indent="0">
              <a:buNone/>
            </a:pPr>
            <a:r>
              <a:rPr lang="en-US" sz="1300" dirty="0"/>
              <a:t>3. </a:t>
            </a:r>
            <a:r>
              <a:rPr lang="en-US" sz="1300" b="1" dirty="0"/>
              <a:t>Influential User</a:t>
            </a:r>
          </a:p>
          <a:p>
            <a:pPr marL="0" indent="0">
              <a:buNone/>
            </a:pPr>
            <a:endParaRPr lang="en-US" sz="1300" dirty="0"/>
          </a:p>
          <a:p>
            <a:pPr marL="0" indent="0">
              <a:buNone/>
            </a:pPr>
            <a:endParaRPr lang="en-US" sz="1300" dirty="0"/>
          </a:p>
          <a:p>
            <a:pPr marL="0" indent="0">
              <a:buNone/>
            </a:pPr>
            <a:r>
              <a:rPr lang="en-US" sz="1300" dirty="0"/>
              <a:t>These users can be classified on the following data based on number of :-</a:t>
            </a:r>
          </a:p>
          <a:p>
            <a:pPr marL="0" indent="0">
              <a:buNone/>
            </a:pPr>
            <a:r>
              <a:rPr lang="en-US" sz="1300" dirty="0"/>
              <a:t> 1. Friends,  2. Followers,  3. Shares/Repost, 4. Posts, 5. Timeline of Post, 4. Block by Other Users/Marked as Spam 5. Comments, 6. Reaction/Likes.</a:t>
            </a:r>
            <a:r>
              <a:rPr lang="en-AU" sz="1300" dirty="0"/>
              <a:t> </a:t>
            </a:r>
          </a:p>
          <a:p>
            <a:pPr marL="0" indent="0">
              <a:buNone/>
            </a:pPr>
            <a:endParaRPr lang="en-US" sz="1300" dirty="0"/>
          </a:p>
          <a:p>
            <a:pPr marL="0" indent="0">
              <a:buNone/>
            </a:pPr>
            <a:r>
              <a:rPr lang="en-US" sz="1300" dirty="0"/>
              <a:t>Gathering Project user base Dataset from Kaggle.com with SVM Classifier as recommended by </a:t>
            </a:r>
            <a:r>
              <a:rPr lang="en-US" sz="1300" b="1" dirty="0"/>
              <a:t>X. Zheng et al.</a:t>
            </a:r>
          </a:p>
          <a:p>
            <a:pPr marL="0" indent="0">
              <a:buNone/>
            </a:pPr>
            <a:r>
              <a:rPr lang="en-AU" sz="1300" dirty="0"/>
              <a:t>This method Appeals </a:t>
            </a:r>
            <a:r>
              <a:rPr lang="en-AU" sz="1300" b="1" dirty="0"/>
              <a:t>99.5% </a:t>
            </a:r>
            <a:r>
              <a:rPr lang="en-AU" sz="1300" dirty="0"/>
              <a:t>Accuracy at 1:2, but when the Ratio of User to Spammers Drops.</a:t>
            </a:r>
            <a:endParaRPr lang="en-US" sz="1300" dirty="0"/>
          </a:p>
        </p:txBody>
      </p:sp>
      <p:pic>
        <p:nvPicPr>
          <p:cNvPr id="5" name="Picture 4">
            <a:extLst>
              <a:ext uri="{FF2B5EF4-FFF2-40B4-BE49-F238E27FC236}">
                <a16:creationId xmlns:a16="http://schemas.microsoft.com/office/drawing/2014/main" id="{ACE53162-CF95-4165-9E81-62BF63619F82}"/>
              </a:ext>
            </a:extLst>
          </p:cNvPr>
          <p:cNvPicPr>
            <a:picLocks noChangeAspect="1"/>
          </p:cNvPicPr>
          <p:nvPr/>
        </p:nvPicPr>
        <p:blipFill>
          <a:blip r:embed="rId3"/>
          <a:stretch>
            <a:fillRect/>
          </a:stretch>
        </p:blipFill>
        <p:spPr>
          <a:xfrm>
            <a:off x="7497454" y="6038160"/>
            <a:ext cx="1496477" cy="481011"/>
          </a:xfrm>
          <a:prstGeom prst="rect">
            <a:avLst/>
          </a:prstGeom>
        </p:spPr>
      </p:pic>
      <p:pic>
        <p:nvPicPr>
          <p:cNvPr id="7" name="Picture 6">
            <a:extLst>
              <a:ext uri="{FF2B5EF4-FFF2-40B4-BE49-F238E27FC236}">
                <a16:creationId xmlns:a16="http://schemas.microsoft.com/office/drawing/2014/main" id="{6FE0D248-CBF9-4255-A81A-B29CECA266B3}"/>
              </a:ext>
            </a:extLst>
          </p:cNvPr>
          <p:cNvPicPr>
            <a:picLocks noChangeAspect="1"/>
          </p:cNvPicPr>
          <p:nvPr/>
        </p:nvPicPr>
        <p:blipFill>
          <a:blip r:embed="rId4"/>
          <a:stretch>
            <a:fillRect/>
          </a:stretch>
        </p:blipFill>
        <p:spPr>
          <a:xfrm>
            <a:off x="6753754" y="1154512"/>
            <a:ext cx="1018646" cy="748643"/>
          </a:xfrm>
          <a:prstGeom prst="rect">
            <a:avLst/>
          </a:prstGeom>
        </p:spPr>
      </p:pic>
      <p:pic>
        <p:nvPicPr>
          <p:cNvPr id="11" name="Picture 10">
            <a:extLst>
              <a:ext uri="{FF2B5EF4-FFF2-40B4-BE49-F238E27FC236}">
                <a16:creationId xmlns:a16="http://schemas.microsoft.com/office/drawing/2014/main" id="{05BB68AB-85E5-453C-9768-A7D8ADC05CED}"/>
              </a:ext>
            </a:extLst>
          </p:cNvPr>
          <p:cNvPicPr>
            <a:picLocks noChangeAspect="1"/>
          </p:cNvPicPr>
          <p:nvPr/>
        </p:nvPicPr>
        <p:blipFill>
          <a:blip r:embed="rId5"/>
          <a:stretch>
            <a:fillRect/>
          </a:stretch>
        </p:blipFill>
        <p:spPr>
          <a:xfrm>
            <a:off x="6753754" y="2091734"/>
            <a:ext cx="1018646" cy="727604"/>
          </a:xfrm>
          <a:prstGeom prst="rect">
            <a:avLst/>
          </a:prstGeom>
        </p:spPr>
      </p:pic>
      <p:pic>
        <p:nvPicPr>
          <p:cNvPr id="19" name="Picture 18">
            <a:extLst>
              <a:ext uri="{FF2B5EF4-FFF2-40B4-BE49-F238E27FC236}">
                <a16:creationId xmlns:a16="http://schemas.microsoft.com/office/drawing/2014/main" id="{A5CA5931-F225-4237-BFDA-FDB2A3CDE1E0}"/>
              </a:ext>
            </a:extLst>
          </p:cNvPr>
          <p:cNvPicPr>
            <a:picLocks noChangeAspect="1"/>
          </p:cNvPicPr>
          <p:nvPr/>
        </p:nvPicPr>
        <p:blipFill>
          <a:blip r:embed="rId6"/>
          <a:stretch>
            <a:fillRect/>
          </a:stretch>
        </p:blipFill>
        <p:spPr>
          <a:xfrm>
            <a:off x="6790001" y="2957183"/>
            <a:ext cx="1018645" cy="878397"/>
          </a:xfrm>
          <a:prstGeom prst="rect">
            <a:avLst/>
          </a:prstGeom>
        </p:spPr>
      </p:pic>
    </p:spTree>
    <p:extLst>
      <p:ext uri="{BB962C8B-B14F-4D97-AF65-F5344CB8AC3E}">
        <p14:creationId xmlns:p14="http://schemas.microsoft.com/office/powerpoint/2010/main" val="417627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3C45-627D-49BD-90C6-D8790D605C8E}"/>
              </a:ext>
            </a:extLst>
          </p:cNvPr>
          <p:cNvSpPr>
            <a:spLocks noGrp="1"/>
          </p:cNvSpPr>
          <p:nvPr>
            <p:ph type="title"/>
          </p:nvPr>
        </p:nvSpPr>
        <p:spPr/>
        <p:txBody>
          <a:bodyPr/>
          <a:lstStyle/>
          <a:p>
            <a:r>
              <a:rPr lang="en-US" dirty="0"/>
              <a:t>Source Multiplier &amp; Engagement – Part 2</a:t>
            </a:r>
            <a:endParaRPr lang="en-AU" dirty="0"/>
          </a:p>
        </p:txBody>
      </p:sp>
      <p:sp>
        <p:nvSpPr>
          <p:cNvPr id="3" name="Content Placeholder 2">
            <a:extLst>
              <a:ext uri="{FF2B5EF4-FFF2-40B4-BE49-F238E27FC236}">
                <a16:creationId xmlns:a16="http://schemas.microsoft.com/office/drawing/2014/main" id="{A3863FC5-CCD7-4D17-8034-37493C46BDF3}"/>
              </a:ext>
            </a:extLst>
          </p:cNvPr>
          <p:cNvSpPr>
            <a:spLocks noGrp="1"/>
          </p:cNvSpPr>
          <p:nvPr>
            <p:ph idx="1"/>
          </p:nvPr>
        </p:nvSpPr>
        <p:spPr/>
        <p:txBody>
          <a:bodyPr/>
          <a:lstStyle/>
          <a:p>
            <a:pPr marL="0" indent="0">
              <a:buNone/>
            </a:pPr>
            <a:r>
              <a:rPr lang="en-US" sz="2400" dirty="0"/>
              <a:t>Other Models of Spammers Detection –</a:t>
            </a:r>
          </a:p>
          <a:p>
            <a:pPr marL="457200" indent="-457200">
              <a:buAutoNum type="arabicPeriod"/>
            </a:pPr>
            <a:r>
              <a:rPr lang="en-US" sz="1800" dirty="0"/>
              <a:t>Effective Unified Weighted for Anomalous URL Detection – Based on User Interactions. Finds number of URLs spammers have done everyday.</a:t>
            </a:r>
          </a:p>
          <a:p>
            <a:pPr marL="457200" indent="-457200">
              <a:buAutoNum type="arabicPeriod"/>
            </a:pPr>
            <a:r>
              <a:rPr lang="en-US" sz="1800" dirty="0"/>
              <a:t>Cascade Filtering Spam Detection – Detecting User’s Individual’s Social Environments, 2-Hop social network.</a:t>
            </a:r>
          </a:p>
          <a:p>
            <a:pPr marL="457200" indent="-457200">
              <a:buAutoNum type="arabicPeriod"/>
            </a:pPr>
            <a:r>
              <a:rPr lang="en-US" sz="1800" dirty="0"/>
              <a:t>Spam Detection Using Text Mining – creating a compare matrix to detect spam comments of</a:t>
            </a:r>
            <a:br>
              <a:rPr lang="en-US" sz="1800" dirty="0"/>
            </a:br>
            <a:r>
              <a:rPr lang="en-US" sz="1800" dirty="0"/>
              <a:t>an online users. – Z. </a:t>
            </a:r>
            <a:r>
              <a:rPr lang="en-US" sz="1800" dirty="0" err="1"/>
              <a:t>Zakia</a:t>
            </a:r>
            <a:r>
              <a:rPr lang="en-US" sz="1800" dirty="0"/>
              <a:t> &amp; S. Sadia 2017 Bagging Classifier 84% Acc.</a:t>
            </a:r>
          </a:p>
          <a:p>
            <a:pPr marL="457200" indent="-457200">
              <a:buAutoNum type="arabicPeriod"/>
            </a:pPr>
            <a:r>
              <a:rPr lang="en-US" sz="1800" dirty="0"/>
              <a:t>Twitter spam bot detection – Using User environment, Duplicated tweets, No. of followers.</a:t>
            </a:r>
            <a:br>
              <a:rPr lang="en-US" sz="1800" dirty="0"/>
            </a:br>
            <a:r>
              <a:rPr lang="en-US" sz="1800" dirty="0"/>
              <a:t>Naïve Bayes 91.7% Acc.</a:t>
            </a:r>
          </a:p>
          <a:p>
            <a:pPr marL="457200" indent="-457200">
              <a:buAutoNum type="arabicPeriod"/>
            </a:pPr>
            <a:endParaRPr lang="en-US" sz="1800" dirty="0"/>
          </a:p>
          <a:p>
            <a:pPr marL="0" indent="0">
              <a:buNone/>
            </a:pPr>
            <a:endParaRPr lang="en-AU" dirty="0"/>
          </a:p>
        </p:txBody>
      </p:sp>
      <p:pic>
        <p:nvPicPr>
          <p:cNvPr id="5" name="Picture 4">
            <a:extLst>
              <a:ext uri="{FF2B5EF4-FFF2-40B4-BE49-F238E27FC236}">
                <a16:creationId xmlns:a16="http://schemas.microsoft.com/office/drawing/2014/main" id="{8CF866B1-C936-4A63-9C39-BD979D7226E2}"/>
              </a:ext>
            </a:extLst>
          </p:cNvPr>
          <p:cNvPicPr>
            <a:picLocks noChangeAspect="1"/>
          </p:cNvPicPr>
          <p:nvPr/>
        </p:nvPicPr>
        <p:blipFill>
          <a:blip r:embed="rId2"/>
          <a:stretch>
            <a:fillRect/>
          </a:stretch>
        </p:blipFill>
        <p:spPr>
          <a:xfrm>
            <a:off x="10003619" y="3200097"/>
            <a:ext cx="2188381" cy="3111803"/>
          </a:xfrm>
          <a:prstGeom prst="rect">
            <a:avLst/>
          </a:prstGeom>
        </p:spPr>
      </p:pic>
    </p:spTree>
    <p:extLst>
      <p:ext uri="{BB962C8B-B14F-4D97-AF65-F5344CB8AC3E}">
        <p14:creationId xmlns:p14="http://schemas.microsoft.com/office/powerpoint/2010/main" val="1317842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E7D6872-7C3E-473C-8312-0F226F341F74}"/>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Domain Credibility &amp; Classification</a:t>
            </a:r>
            <a:endParaRPr lang="en-AU" sz="4800">
              <a:solidFill>
                <a:schemeClr val="bg1"/>
              </a:solidFill>
            </a:endParaRPr>
          </a:p>
        </p:txBody>
      </p:sp>
      <p:sp>
        <p:nvSpPr>
          <p:cNvPr id="3" name="Content Placeholder 2">
            <a:extLst>
              <a:ext uri="{FF2B5EF4-FFF2-40B4-BE49-F238E27FC236}">
                <a16:creationId xmlns:a16="http://schemas.microsoft.com/office/drawing/2014/main" id="{73891B66-5C37-4283-A0FA-79302EDFC06C}"/>
              </a:ext>
            </a:extLst>
          </p:cNvPr>
          <p:cNvSpPr>
            <a:spLocks noGrp="1"/>
          </p:cNvSpPr>
          <p:nvPr>
            <p:ph idx="1"/>
          </p:nvPr>
        </p:nvSpPr>
        <p:spPr>
          <a:xfrm>
            <a:off x="5573864" y="1166933"/>
            <a:ext cx="5716988" cy="4279709"/>
          </a:xfrm>
        </p:spPr>
        <p:txBody>
          <a:bodyPr anchor="ctr">
            <a:normAutofit/>
          </a:bodyPr>
          <a:lstStyle/>
          <a:p>
            <a:pPr marL="0" indent="0">
              <a:buNone/>
            </a:pPr>
            <a:r>
              <a:rPr lang="en-US" sz="2400" dirty="0"/>
              <a:t>Credibility of the domain can be determined by the following</a:t>
            </a:r>
          </a:p>
          <a:p>
            <a:pPr marL="0" indent="0">
              <a:buNone/>
            </a:pPr>
            <a:endParaRPr lang="en-US" sz="2400" dirty="0"/>
          </a:p>
          <a:p>
            <a:pPr marL="0" indent="0">
              <a:buNone/>
            </a:pPr>
            <a:r>
              <a:rPr lang="en-US" sz="2400" dirty="0"/>
              <a:t>1. </a:t>
            </a:r>
            <a:r>
              <a:rPr lang="en-US" sz="2400" b="1" dirty="0"/>
              <a:t>News Media Platform - </a:t>
            </a:r>
            <a:r>
              <a:rPr lang="en-US" sz="2400" dirty="0"/>
              <a:t>News Channels, Publishers and Co-authorship.</a:t>
            </a:r>
          </a:p>
          <a:p>
            <a:pPr marL="0" indent="0">
              <a:buNone/>
            </a:pPr>
            <a:r>
              <a:rPr lang="en-US" sz="2400" dirty="0"/>
              <a:t>2. </a:t>
            </a:r>
            <a:r>
              <a:rPr lang="en-US" sz="2400" b="1" dirty="0"/>
              <a:t>Biasness - </a:t>
            </a:r>
            <a:r>
              <a:rPr lang="en-US" sz="2400" dirty="0"/>
              <a:t>Political views of the News articles.</a:t>
            </a:r>
          </a:p>
          <a:p>
            <a:pPr marL="0" indent="0">
              <a:buNone/>
            </a:pPr>
            <a:r>
              <a:rPr lang="en-US" sz="2400" dirty="0"/>
              <a:t>3. </a:t>
            </a:r>
            <a:r>
              <a:rPr lang="en-US" sz="2400" b="1" dirty="0"/>
              <a:t>Malicious Domains - </a:t>
            </a:r>
            <a:r>
              <a:rPr lang="en-US" sz="2400" dirty="0"/>
              <a:t>Hostname and IP address, Web based features.</a:t>
            </a:r>
          </a:p>
          <a:p>
            <a:pPr marL="0" indent="0">
              <a:buNone/>
            </a:pPr>
            <a:endParaRPr lang="en-AU" sz="2400" dirty="0"/>
          </a:p>
        </p:txBody>
      </p:sp>
    </p:spTree>
    <p:extLst>
      <p:ext uri="{BB962C8B-B14F-4D97-AF65-F5344CB8AC3E}">
        <p14:creationId xmlns:p14="http://schemas.microsoft.com/office/powerpoint/2010/main" val="1118942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0AD2D5-AEC0-4A8F-9F93-0CFAB097C081}"/>
              </a:ext>
            </a:extLst>
          </p:cNvPr>
          <p:cNvSpPr>
            <a:spLocks noGrp="1"/>
          </p:cNvSpPr>
          <p:nvPr>
            <p:ph type="title"/>
          </p:nvPr>
        </p:nvSpPr>
        <p:spPr>
          <a:xfrm>
            <a:off x="804672" y="640080"/>
            <a:ext cx="3282696" cy="5257800"/>
          </a:xfrm>
        </p:spPr>
        <p:txBody>
          <a:bodyPr>
            <a:normAutofit/>
          </a:bodyPr>
          <a:lstStyle/>
          <a:p>
            <a:r>
              <a:rPr lang="en-US">
                <a:solidFill>
                  <a:schemeClr val="bg1"/>
                </a:solidFill>
              </a:rPr>
              <a:t>Table of Contents</a:t>
            </a:r>
            <a:endParaRPr lang="en-AU">
              <a:solidFill>
                <a:schemeClr val="bg1"/>
              </a:solidFill>
            </a:endParaRPr>
          </a:p>
        </p:txBody>
      </p:sp>
      <p:sp>
        <p:nvSpPr>
          <p:cNvPr id="3" name="Content Placeholder 2">
            <a:extLst>
              <a:ext uri="{FF2B5EF4-FFF2-40B4-BE49-F238E27FC236}">
                <a16:creationId xmlns:a16="http://schemas.microsoft.com/office/drawing/2014/main" id="{14F848E6-5903-4D29-BC1E-6A8882F2203B}"/>
              </a:ext>
            </a:extLst>
          </p:cNvPr>
          <p:cNvSpPr>
            <a:spLocks noGrp="1"/>
          </p:cNvSpPr>
          <p:nvPr>
            <p:ph idx="1"/>
          </p:nvPr>
        </p:nvSpPr>
        <p:spPr>
          <a:xfrm>
            <a:off x="5358384" y="640081"/>
            <a:ext cx="6024654" cy="5257800"/>
          </a:xfrm>
        </p:spPr>
        <p:txBody>
          <a:bodyPr anchor="ctr">
            <a:normAutofit/>
          </a:bodyPr>
          <a:lstStyle/>
          <a:p>
            <a:r>
              <a:rPr lang="en-US" sz="2400" dirty="0"/>
              <a:t>Introduction – Fake News Propagation in Social Media</a:t>
            </a:r>
          </a:p>
          <a:p>
            <a:r>
              <a:rPr lang="en-AU" sz="2400" dirty="0"/>
              <a:t>Background</a:t>
            </a:r>
            <a:r>
              <a:rPr lang="en-US" sz="2400" dirty="0"/>
              <a:t> – Previous Actions</a:t>
            </a:r>
            <a:endParaRPr lang="en-AU" sz="2400" dirty="0"/>
          </a:p>
          <a:p>
            <a:r>
              <a:rPr lang="en-AU" sz="2400" dirty="0"/>
              <a:t>Related work </a:t>
            </a:r>
          </a:p>
          <a:p>
            <a:r>
              <a:rPr lang="en-AU" sz="2400" dirty="0"/>
              <a:t>Motivation</a:t>
            </a:r>
          </a:p>
          <a:p>
            <a:r>
              <a:rPr lang="en-AU" sz="2400" dirty="0"/>
              <a:t>Adversarial Learning</a:t>
            </a:r>
          </a:p>
          <a:p>
            <a:r>
              <a:rPr lang="en-AU" sz="2400" dirty="0"/>
              <a:t>Propagation</a:t>
            </a:r>
          </a:p>
          <a:p>
            <a:r>
              <a:rPr lang="en-AU" sz="2400" dirty="0"/>
              <a:t>Concurrent Research</a:t>
            </a:r>
          </a:p>
          <a:p>
            <a:r>
              <a:rPr lang="en-AU" sz="2400" dirty="0"/>
              <a:t>Further Research Opportunities</a:t>
            </a:r>
          </a:p>
          <a:p>
            <a:endParaRPr lang="en-AU" sz="2400" dirty="0"/>
          </a:p>
        </p:txBody>
      </p:sp>
    </p:spTree>
    <p:extLst>
      <p:ext uri="{BB962C8B-B14F-4D97-AF65-F5344CB8AC3E}">
        <p14:creationId xmlns:p14="http://schemas.microsoft.com/office/powerpoint/2010/main" val="110397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92E45-3981-4989-BC17-49788613E53B}"/>
              </a:ext>
            </a:extLst>
          </p:cNvPr>
          <p:cNvPicPr>
            <a:picLocks noChangeAspect="1"/>
          </p:cNvPicPr>
          <p:nvPr/>
        </p:nvPicPr>
        <p:blipFill>
          <a:blip r:embed="rId3"/>
          <a:stretch>
            <a:fillRect/>
          </a:stretch>
        </p:blipFill>
        <p:spPr>
          <a:xfrm>
            <a:off x="7217757" y="3129445"/>
            <a:ext cx="4813235" cy="3182455"/>
          </a:xfrm>
          <a:prstGeom prst="rect">
            <a:avLst/>
          </a:prstGeom>
        </p:spPr>
      </p:pic>
      <p:sp>
        <p:nvSpPr>
          <p:cNvPr id="2" name="Title 1">
            <a:extLst>
              <a:ext uri="{FF2B5EF4-FFF2-40B4-BE49-F238E27FC236}">
                <a16:creationId xmlns:a16="http://schemas.microsoft.com/office/drawing/2014/main" id="{8DD68801-B91D-4382-9D89-7772B0608614}"/>
              </a:ext>
            </a:extLst>
          </p:cNvPr>
          <p:cNvSpPr>
            <a:spLocks noGrp="1"/>
          </p:cNvSpPr>
          <p:nvPr>
            <p:ph type="title"/>
          </p:nvPr>
        </p:nvSpPr>
        <p:spPr/>
        <p:txBody>
          <a:bodyPr/>
          <a:lstStyle/>
          <a:p>
            <a:r>
              <a:rPr lang="en-US" dirty="0"/>
              <a:t>Domain Credibility &amp; Classification </a:t>
            </a:r>
            <a:r>
              <a:rPr lang="en-US" sz="2400" dirty="0"/>
              <a:t>(</a:t>
            </a:r>
            <a:r>
              <a:rPr lang="en-US" sz="2400" dirty="0" err="1"/>
              <a:t>contd</a:t>
            </a:r>
            <a:r>
              <a:rPr lang="en-US" sz="2400" dirty="0"/>
              <a:t>/-…)</a:t>
            </a:r>
            <a:endParaRPr lang="en-AU" dirty="0"/>
          </a:p>
        </p:txBody>
      </p:sp>
      <p:sp>
        <p:nvSpPr>
          <p:cNvPr id="3" name="Content Placeholder 2">
            <a:extLst>
              <a:ext uri="{FF2B5EF4-FFF2-40B4-BE49-F238E27FC236}">
                <a16:creationId xmlns:a16="http://schemas.microsoft.com/office/drawing/2014/main" id="{65710EF4-A1C8-4AF0-9CE0-86C9661906C1}"/>
              </a:ext>
            </a:extLst>
          </p:cNvPr>
          <p:cNvSpPr>
            <a:spLocks noGrp="1"/>
          </p:cNvSpPr>
          <p:nvPr>
            <p:ph idx="1"/>
          </p:nvPr>
        </p:nvSpPr>
        <p:spPr/>
        <p:txBody>
          <a:bodyPr/>
          <a:lstStyle/>
          <a:p>
            <a:pPr marL="0" indent="0">
              <a:buNone/>
            </a:pPr>
            <a:r>
              <a:rPr lang="en-US" sz="2000" dirty="0"/>
              <a:t>1. </a:t>
            </a:r>
            <a:r>
              <a:rPr lang="en-US" sz="1800" dirty="0"/>
              <a:t>News Media Platform &amp; Biasness</a:t>
            </a:r>
          </a:p>
          <a:p>
            <a:pPr lvl="1"/>
            <a:r>
              <a:rPr lang="en-US" sz="1600" dirty="0"/>
              <a:t>Based on Credibility of the Publishers, Authors and Textual features.</a:t>
            </a:r>
          </a:p>
          <a:p>
            <a:pPr lvl="1"/>
            <a:r>
              <a:rPr lang="en-US" sz="1600" dirty="0"/>
              <a:t>Collection of crowd &amp; expert sourced dataset from MEDIA BIAS </a:t>
            </a:r>
            <a:r>
              <a:rPr lang="en-US" sz="1600" dirty="0">
                <a:hlinkClick r:id="rId4"/>
              </a:rPr>
              <a:t>https://mediabiasfactcheck.com/</a:t>
            </a:r>
            <a:endParaRPr lang="en-US" sz="1600" dirty="0"/>
          </a:p>
          <a:p>
            <a:pPr marL="457200" lvl="1" indent="0">
              <a:buNone/>
            </a:pPr>
            <a:r>
              <a:rPr lang="en-US" sz="1600" dirty="0"/>
              <a:t>Automated Fact checking is applied </a:t>
            </a:r>
            <a:r>
              <a:rPr lang="en-US" sz="1800" dirty="0"/>
              <a:t>– </a:t>
            </a:r>
          </a:p>
          <a:p>
            <a:pPr marL="457200" lvl="1" indent="0">
              <a:buNone/>
            </a:pPr>
            <a:r>
              <a:rPr lang="en-AU" sz="1200" dirty="0" err="1"/>
              <a:t>i</a:t>
            </a:r>
            <a:r>
              <a:rPr lang="en-AU" sz="1200" dirty="0"/>
              <a:t>. Compare the knowledge extracted from to-be-verified news content (i.e., SPO triples) with facts</a:t>
            </a:r>
          </a:p>
          <a:p>
            <a:pPr marL="457200" lvl="1" indent="0">
              <a:buNone/>
            </a:pPr>
            <a:r>
              <a:rPr lang="en-AU" sz="1200" dirty="0"/>
              <a:t>ii. Where  SPO triples (</a:t>
            </a:r>
            <a:r>
              <a:rPr lang="en-AU" sz="1200" dirty="0" err="1"/>
              <a:t>si,pi</a:t>
            </a:r>
            <a:r>
              <a:rPr lang="en-AU" sz="1200" dirty="0"/>
              <a:t>, oi ), </a:t>
            </a:r>
            <a:r>
              <a:rPr lang="en-AU" sz="1200" dirty="0" err="1"/>
              <a:t>i</a:t>
            </a:r>
            <a:r>
              <a:rPr lang="en-AU" sz="1200" dirty="0"/>
              <a:t> = 1, 2,...,n, GKB = true knowledge, Ai ∈ [0, 1] indicates true or False</a:t>
            </a:r>
          </a:p>
          <a:p>
            <a:pPr marL="457200" lvl="1" indent="0">
              <a:buNone/>
            </a:pPr>
            <a:r>
              <a:rPr lang="en-AU" sz="1200" dirty="0"/>
              <a:t>iii. F : (</a:t>
            </a:r>
            <a:r>
              <a:rPr lang="en-AU" sz="1200" dirty="0" err="1"/>
              <a:t>si</a:t>
            </a:r>
            <a:r>
              <a:rPr lang="en-AU" sz="1200" dirty="0"/>
              <a:t>, pi, oi ) GKB→ Ai, In vectorize comparison with (</a:t>
            </a:r>
            <a:r>
              <a:rPr lang="en-AU" sz="1200" dirty="0" err="1"/>
              <a:t>stj</a:t>
            </a:r>
            <a:r>
              <a:rPr lang="en-AU" sz="1200" dirty="0"/>
              <a:t> ,</a:t>
            </a:r>
            <a:r>
              <a:rPr lang="en-AU" sz="1200" dirty="0" err="1"/>
              <a:t>ptj</a:t>
            </a:r>
            <a:r>
              <a:rPr lang="en-AU" sz="1200" dirty="0"/>
              <a:t> , </a:t>
            </a:r>
            <a:r>
              <a:rPr lang="en-AU" sz="1200" dirty="0" err="1"/>
              <a:t>otj</a:t>
            </a:r>
            <a:r>
              <a:rPr lang="en-AU" sz="1200" dirty="0"/>
              <a:t> ), j = 1, 2,...,m.</a:t>
            </a:r>
          </a:p>
          <a:p>
            <a:pPr marL="457200" lvl="1" indent="0">
              <a:buNone/>
            </a:pPr>
            <a:r>
              <a:rPr lang="en-AU" sz="1200" dirty="0"/>
              <a:t>iv. A = I(A1,A2,...,An ), where I is a weight function.</a:t>
            </a:r>
          </a:p>
          <a:p>
            <a:pPr marL="457200" lvl="1" indent="0">
              <a:buNone/>
            </a:pPr>
            <a:r>
              <a:rPr lang="en-AU" sz="1200" dirty="0"/>
              <a:t>v. F ((</a:t>
            </a:r>
            <a:r>
              <a:rPr lang="en-AU" sz="1200" dirty="0" err="1"/>
              <a:t>si</a:t>
            </a:r>
            <a:r>
              <a:rPr lang="en-AU" sz="1200" dirty="0"/>
              <a:t>, pi, oi ),GKB) = P (edge labelled pi linking </a:t>
            </a:r>
            <a:r>
              <a:rPr lang="en-AU" sz="1200" dirty="0" err="1"/>
              <a:t>s’i</a:t>
            </a:r>
            <a:r>
              <a:rPr lang="en-AU" sz="1200" dirty="0"/>
              <a:t> to </a:t>
            </a:r>
            <a:r>
              <a:rPr lang="en-AU" sz="1200" dirty="0" err="1"/>
              <a:t>o’i</a:t>
            </a:r>
            <a:r>
              <a:rPr lang="en-AU" sz="1200" dirty="0"/>
              <a:t> in GKB), where P() = probability</a:t>
            </a:r>
          </a:p>
          <a:p>
            <a:pPr marL="457200" lvl="1" indent="0">
              <a:buNone/>
            </a:pPr>
            <a:endParaRPr lang="en-AU" sz="1200" dirty="0"/>
          </a:p>
          <a:p>
            <a:pPr marL="457200" lvl="1" indent="0">
              <a:buNone/>
            </a:pPr>
            <a:r>
              <a:rPr lang="en-AU" sz="1200" dirty="0" err="1"/>
              <a:t>s’I</a:t>
            </a:r>
            <a:r>
              <a:rPr lang="en-AU" sz="1200" dirty="0"/>
              <a:t> = </a:t>
            </a:r>
            <a:r>
              <a:rPr lang="en-AU" sz="1200" dirty="0" err="1"/>
              <a:t>arg</a:t>
            </a:r>
            <a:r>
              <a:rPr lang="en-AU" sz="1200" dirty="0"/>
              <a:t> min |D(</a:t>
            </a:r>
            <a:r>
              <a:rPr lang="en-AU" sz="1200" dirty="0" err="1"/>
              <a:t>si</a:t>
            </a:r>
            <a:r>
              <a:rPr lang="en-AU" sz="1200" dirty="0"/>
              <a:t>, </a:t>
            </a:r>
            <a:r>
              <a:rPr lang="en-AU" sz="1200" dirty="0" err="1"/>
              <a:t>stj</a:t>
            </a:r>
            <a:r>
              <a:rPr lang="en-AU" sz="1200" dirty="0"/>
              <a:t>)| &lt; </a:t>
            </a:r>
            <a:r>
              <a:rPr lang="el-GR" sz="1200" dirty="0"/>
              <a:t>θ  </a:t>
            </a:r>
            <a:r>
              <a:rPr lang="en-AU" sz="1200" dirty="0"/>
              <a:t>and </a:t>
            </a:r>
            <a:r>
              <a:rPr lang="en-AU" sz="1200" dirty="0" err="1"/>
              <a:t>o’I</a:t>
            </a:r>
            <a:r>
              <a:rPr lang="en-AU" sz="1200" dirty="0"/>
              <a:t> = </a:t>
            </a:r>
            <a:r>
              <a:rPr lang="en-AU" sz="1200" dirty="0" err="1"/>
              <a:t>arg</a:t>
            </a:r>
            <a:r>
              <a:rPr lang="en-AU" sz="1200" dirty="0"/>
              <a:t> min |D(oi, </a:t>
            </a:r>
            <a:r>
              <a:rPr lang="en-AU" sz="1200" dirty="0" err="1"/>
              <a:t>otj</a:t>
            </a:r>
            <a:r>
              <a:rPr lang="en-AU" sz="1200" dirty="0"/>
              <a:t>)| &lt; </a:t>
            </a:r>
            <a:r>
              <a:rPr lang="el-GR" sz="1200" dirty="0"/>
              <a:t>θ </a:t>
            </a:r>
          </a:p>
          <a:p>
            <a:pPr marL="457200" lvl="1" indent="0">
              <a:buNone/>
            </a:pPr>
            <a:endParaRPr lang="en-AU" sz="1200" dirty="0"/>
          </a:p>
        </p:txBody>
      </p:sp>
      <p:pic>
        <p:nvPicPr>
          <p:cNvPr id="6" name="Google Shape;457;p13" descr="Diagram&#10;&#10;Description automatically generated">
            <a:extLst>
              <a:ext uri="{FF2B5EF4-FFF2-40B4-BE49-F238E27FC236}">
                <a16:creationId xmlns:a16="http://schemas.microsoft.com/office/drawing/2014/main" id="{7BA53E9E-6D95-4BD2-AC78-C5B4AFCDABCE}"/>
              </a:ext>
            </a:extLst>
          </p:cNvPr>
          <p:cNvPicPr preferRelativeResize="0"/>
          <p:nvPr/>
        </p:nvPicPr>
        <p:blipFill rotWithShape="1">
          <a:blip r:embed="rId5">
            <a:alphaModFix/>
          </a:blip>
          <a:srcRect/>
          <a:stretch/>
        </p:blipFill>
        <p:spPr>
          <a:xfrm>
            <a:off x="838200" y="4877875"/>
            <a:ext cx="5770591" cy="1531024"/>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8" name="TextBox 7">
            <a:extLst>
              <a:ext uri="{FF2B5EF4-FFF2-40B4-BE49-F238E27FC236}">
                <a16:creationId xmlns:a16="http://schemas.microsoft.com/office/drawing/2014/main" id="{E6546F4C-77A6-4C59-9090-DC1930C1ACA5}"/>
              </a:ext>
            </a:extLst>
          </p:cNvPr>
          <p:cNvSpPr txBox="1"/>
          <p:nvPr/>
        </p:nvSpPr>
        <p:spPr>
          <a:xfrm>
            <a:off x="455910" y="6427113"/>
            <a:ext cx="6256174" cy="430887"/>
          </a:xfrm>
          <a:prstGeom prst="rect">
            <a:avLst/>
          </a:prstGeom>
          <a:noFill/>
        </p:spPr>
        <p:txBody>
          <a:bodyPr wrap="square">
            <a:spAutoFit/>
          </a:bodyPr>
          <a:lstStyle/>
          <a:p>
            <a:r>
              <a:rPr lang="en-AU" sz="1050" dirty="0"/>
              <a:t>Xinyi Zhou and Reza </a:t>
            </a:r>
            <a:r>
              <a:rPr lang="en-AU" sz="1050" dirty="0" err="1"/>
              <a:t>Zafarani</a:t>
            </a:r>
            <a:r>
              <a:rPr lang="en-AU" sz="1050" dirty="0"/>
              <a:t>. 2020. A survey of fake news: Fundamental theories, detection methods, and </a:t>
            </a:r>
            <a:r>
              <a:rPr lang="en-AU" sz="1050" dirty="0" err="1"/>
              <a:t>opportunities.ACM</a:t>
            </a:r>
            <a:r>
              <a:rPr lang="en-AU" sz="1050" dirty="0"/>
              <a:t> Computing Surveys(CSUR)53, 5 (2020), 1–40.</a:t>
            </a:r>
          </a:p>
        </p:txBody>
      </p:sp>
    </p:spTree>
    <p:extLst>
      <p:ext uri="{BB962C8B-B14F-4D97-AF65-F5344CB8AC3E}">
        <p14:creationId xmlns:p14="http://schemas.microsoft.com/office/powerpoint/2010/main" val="409287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88;g1057ebf10f1_0_60">
            <a:extLst>
              <a:ext uri="{FF2B5EF4-FFF2-40B4-BE49-F238E27FC236}">
                <a16:creationId xmlns:a16="http://schemas.microsoft.com/office/drawing/2014/main" id="{24BACFC2-69AB-4683-810C-A462870DF647}"/>
              </a:ext>
            </a:extLst>
          </p:cNvPr>
          <p:cNvPicPr preferRelativeResize="0"/>
          <p:nvPr/>
        </p:nvPicPr>
        <p:blipFill>
          <a:blip r:embed="rId3">
            <a:alphaModFix/>
          </a:blip>
          <a:stretch>
            <a:fillRect/>
          </a:stretch>
        </p:blipFill>
        <p:spPr>
          <a:xfrm>
            <a:off x="6524090" y="3650646"/>
            <a:ext cx="5129211" cy="2478027"/>
          </a:xfrm>
          <a:prstGeom prst="rect">
            <a:avLst/>
          </a:prstGeom>
          <a:noFill/>
          <a:ln>
            <a:noFill/>
          </a:ln>
        </p:spPr>
      </p:pic>
      <p:sp>
        <p:nvSpPr>
          <p:cNvPr id="2" name="Title 1">
            <a:extLst>
              <a:ext uri="{FF2B5EF4-FFF2-40B4-BE49-F238E27FC236}">
                <a16:creationId xmlns:a16="http://schemas.microsoft.com/office/drawing/2014/main" id="{F67FD16B-E5E7-4033-98A2-D490297BC4BD}"/>
              </a:ext>
            </a:extLst>
          </p:cNvPr>
          <p:cNvSpPr>
            <a:spLocks noGrp="1"/>
          </p:cNvSpPr>
          <p:nvPr>
            <p:ph type="title"/>
          </p:nvPr>
        </p:nvSpPr>
        <p:spPr/>
        <p:txBody>
          <a:bodyPr/>
          <a:lstStyle/>
          <a:p>
            <a:r>
              <a:rPr lang="en-US" sz="4400" dirty="0"/>
              <a:t>Malicious Domains</a:t>
            </a:r>
            <a:endParaRPr lang="en-AU" dirty="0"/>
          </a:p>
        </p:txBody>
      </p:sp>
      <p:sp>
        <p:nvSpPr>
          <p:cNvPr id="3" name="Content Placeholder 2">
            <a:extLst>
              <a:ext uri="{FF2B5EF4-FFF2-40B4-BE49-F238E27FC236}">
                <a16:creationId xmlns:a16="http://schemas.microsoft.com/office/drawing/2014/main" id="{DFF8B795-0C99-4ABA-A0B1-518C4F5E2399}"/>
              </a:ext>
            </a:extLst>
          </p:cNvPr>
          <p:cNvSpPr>
            <a:spLocks noGrp="1"/>
          </p:cNvSpPr>
          <p:nvPr>
            <p:ph idx="1"/>
          </p:nvPr>
        </p:nvSpPr>
        <p:spPr/>
        <p:txBody>
          <a:bodyPr/>
          <a:lstStyle/>
          <a:p>
            <a:pPr marL="0" indent="0">
              <a:buNone/>
            </a:pPr>
            <a:r>
              <a:rPr lang="en-US" sz="1600" dirty="0"/>
              <a:t>Malicious Domain Detection Using Machine Learning On Domain Name Features, Host-Based Features and Web-Based Features</a:t>
            </a:r>
          </a:p>
          <a:p>
            <a:pPr marL="0" indent="0">
              <a:buNone/>
            </a:pPr>
            <a:r>
              <a:rPr lang="en-US" sz="1600" dirty="0"/>
              <a:t>Based on four features malicious domains were detected:</a:t>
            </a:r>
          </a:p>
          <a:p>
            <a:pPr marL="457200" indent="-457200">
              <a:buAutoNum type="alphaLcParenBoth"/>
            </a:pPr>
            <a:r>
              <a:rPr lang="en-US" sz="1600" dirty="0"/>
              <a:t>Blacklist of domain names and IP addresses collated from reliable and reputed resources, </a:t>
            </a:r>
          </a:p>
          <a:p>
            <a:pPr marL="457200" indent="-457200">
              <a:buAutoNum type="alphaLcParenBoth"/>
            </a:pPr>
            <a:r>
              <a:rPr lang="en-US" sz="1600" dirty="0"/>
              <a:t>DNS-based features extracted with support of various protocols which work on DNS infrastructure,</a:t>
            </a:r>
          </a:p>
          <a:p>
            <a:pPr marL="457200" indent="-457200">
              <a:buAutoNum type="alphaLcParenBoth"/>
            </a:pPr>
            <a:r>
              <a:rPr lang="en-US" sz="1600" dirty="0"/>
              <a:t>Web-based features. (Broken Links, Web referrals)</a:t>
            </a:r>
          </a:p>
          <a:p>
            <a:pPr marL="457200" indent="-457200">
              <a:buAutoNum type="alphaLcParenBoth"/>
            </a:pPr>
            <a:r>
              <a:rPr lang="en-US" sz="1600" dirty="0"/>
              <a:t>Lexical features. (Dots, Underscores, Digits)</a:t>
            </a:r>
          </a:p>
          <a:p>
            <a:pPr marL="0" indent="0">
              <a:buNone/>
            </a:pPr>
            <a:r>
              <a:rPr lang="en-US" sz="1600" dirty="0"/>
              <a:t>e.g. I-go1-c0v-1d.co.in</a:t>
            </a:r>
          </a:p>
          <a:p>
            <a:endParaRPr lang="en-AU" dirty="0"/>
          </a:p>
        </p:txBody>
      </p:sp>
      <p:pic>
        <p:nvPicPr>
          <p:cNvPr id="6" name="Picture 5">
            <a:extLst>
              <a:ext uri="{FF2B5EF4-FFF2-40B4-BE49-F238E27FC236}">
                <a16:creationId xmlns:a16="http://schemas.microsoft.com/office/drawing/2014/main" id="{A9440022-69E4-4F22-8D58-550389FC1EAB}"/>
              </a:ext>
            </a:extLst>
          </p:cNvPr>
          <p:cNvPicPr>
            <a:picLocks noChangeAspect="1"/>
          </p:cNvPicPr>
          <p:nvPr/>
        </p:nvPicPr>
        <p:blipFill rotWithShape="1">
          <a:blip r:embed="rId4"/>
          <a:srcRect b="23325"/>
          <a:stretch/>
        </p:blipFill>
        <p:spPr>
          <a:xfrm>
            <a:off x="694166" y="4540929"/>
            <a:ext cx="3993226" cy="835575"/>
          </a:xfrm>
          <a:prstGeom prst="rect">
            <a:avLst/>
          </a:prstGeom>
        </p:spPr>
      </p:pic>
      <p:sp>
        <p:nvSpPr>
          <p:cNvPr id="8" name="TextBox 7">
            <a:extLst>
              <a:ext uri="{FF2B5EF4-FFF2-40B4-BE49-F238E27FC236}">
                <a16:creationId xmlns:a16="http://schemas.microsoft.com/office/drawing/2014/main" id="{FC83CEEB-BCE8-46F0-9966-954BDEC146D0}"/>
              </a:ext>
            </a:extLst>
          </p:cNvPr>
          <p:cNvSpPr txBox="1"/>
          <p:nvPr/>
        </p:nvSpPr>
        <p:spPr>
          <a:xfrm>
            <a:off x="426536" y="5684982"/>
            <a:ext cx="6097554" cy="430887"/>
          </a:xfrm>
          <a:prstGeom prst="rect">
            <a:avLst/>
          </a:prstGeom>
          <a:noFill/>
        </p:spPr>
        <p:txBody>
          <a:bodyPr wrap="square">
            <a:spAutoFit/>
          </a:bodyPr>
          <a:lstStyle/>
          <a:p>
            <a:r>
              <a:rPr lang="en-AU" sz="1100" dirty="0"/>
              <a:t>Bilge, L., </a:t>
            </a:r>
            <a:r>
              <a:rPr lang="en-AU" sz="1100" dirty="0" err="1"/>
              <a:t>Kirda</a:t>
            </a:r>
            <a:r>
              <a:rPr lang="en-AU" sz="1100" dirty="0"/>
              <a:t>, E., </a:t>
            </a:r>
            <a:r>
              <a:rPr lang="en-AU" sz="1100" dirty="0" err="1"/>
              <a:t>Kruegel</a:t>
            </a:r>
            <a:r>
              <a:rPr lang="en-AU" sz="1100" dirty="0"/>
              <a:t>, C., &amp; </a:t>
            </a:r>
            <a:r>
              <a:rPr lang="en-AU" sz="1100" dirty="0" err="1"/>
              <a:t>Balduzzi</a:t>
            </a:r>
            <a:r>
              <a:rPr lang="en-AU" sz="1100" dirty="0"/>
              <a:t>, M. (2016, February). Exposure: Finding malicious domains using passive DNS analysis. In </a:t>
            </a:r>
            <a:r>
              <a:rPr lang="en-AU" sz="1100" dirty="0" err="1"/>
              <a:t>Ndss</a:t>
            </a:r>
            <a:r>
              <a:rPr lang="en-AU" sz="1100" dirty="0"/>
              <a:t> (pp. 1-17).</a:t>
            </a:r>
          </a:p>
        </p:txBody>
      </p:sp>
    </p:spTree>
    <p:extLst>
      <p:ext uri="{BB962C8B-B14F-4D97-AF65-F5344CB8AC3E}">
        <p14:creationId xmlns:p14="http://schemas.microsoft.com/office/powerpoint/2010/main" val="31475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B5270C-8D3B-4077-913D-EDC6EABFEDDF}"/>
              </a:ext>
            </a:extLst>
          </p:cNvPr>
          <p:cNvPicPr>
            <a:picLocks noChangeAspect="1"/>
          </p:cNvPicPr>
          <p:nvPr/>
        </p:nvPicPr>
        <p:blipFill>
          <a:blip r:embed="rId3"/>
          <a:stretch>
            <a:fillRect/>
          </a:stretch>
        </p:blipFill>
        <p:spPr>
          <a:xfrm>
            <a:off x="7912359" y="2431753"/>
            <a:ext cx="4091967" cy="2015647"/>
          </a:xfrm>
          <a:prstGeom prst="rect">
            <a:avLst/>
          </a:prstGeom>
        </p:spPr>
      </p:pic>
      <p:sp>
        <p:nvSpPr>
          <p:cNvPr id="2" name="Title 1">
            <a:extLst>
              <a:ext uri="{FF2B5EF4-FFF2-40B4-BE49-F238E27FC236}">
                <a16:creationId xmlns:a16="http://schemas.microsoft.com/office/drawing/2014/main" id="{6ADD506B-A140-4065-8646-9E822B4D7834}"/>
              </a:ext>
            </a:extLst>
          </p:cNvPr>
          <p:cNvSpPr>
            <a:spLocks noGrp="1"/>
          </p:cNvSpPr>
          <p:nvPr>
            <p:ph type="title"/>
          </p:nvPr>
        </p:nvSpPr>
        <p:spPr/>
        <p:txBody>
          <a:bodyPr/>
          <a:lstStyle/>
          <a:p>
            <a:r>
              <a:rPr lang="en-US" dirty="0"/>
              <a:t>Previous Research on Domains</a:t>
            </a:r>
            <a:endParaRPr lang="en-AU" dirty="0"/>
          </a:p>
        </p:txBody>
      </p:sp>
      <p:sp>
        <p:nvSpPr>
          <p:cNvPr id="3" name="Content Placeholder 2">
            <a:extLst>
              <a:ext uri="{FF2B5EF4-FFF2-40B4-BE49-F238E27FC236}">
                <a16:creationId xmlns:a16="http://schemas.microsoft.com/office/drawing/2014/main" id="{94764008-2535-42BE-812B-9F6007BFD599}"/>
              </a:ext>
            </a:extLst>
          </p:cNvPr>
          <p:cNvSpPr>
            <a:spLocks noGrp="1"/>
          </p:cNvSpPr>
          <p:nvPr>
            <p:ph idx="1"/>
          </p:nvPr>
        </p:nvSpPr>
        <p:spPr/>
        <p:txBody>
          <a:bodyPr>
            <a:normAutofit/>
          </a:bodyPr>
          <a:lstStyle/>
          <a:p>
            <a:r>
              <a:rPr lang="en-AU" sz="1600" dirty="0" err="1"/>
              <a:t>Zhauniarovich</a:t>
            </a:r>
            <a:r>
              <a:rPr lang="en-AU" sz="1600" dirty="0"/>
              <a:t>, Y., Khalil, I., Yu, T., &amp; </a:t>
            </a:r>
            <a:r>
              <a:rPr lang="en-AU" sz="1600" dirty="0" err="1"/>
              <a:t>Dacier</a:t>
            </a:r>
            <a:r>
              <a:rPr lang="en-AU" sz="1600" dirty="0"/>
              <a:t>, M. (2018). A survey on malicious domains detection through DNS data analysis. </a:t>
            </a:r>
          </a:p>
          <a:p>
            <a:pPr lvl="1"/>
            <a:r>
              <a:rPr lang="en-AU" sz="1200" dirty="0"/>
              <a:t>Based on DNS data, Geo Location, Malicious or not (from data source provided by </a:t>
            </a:r>
            <a:r>
              <a:rPr lang="en-AU" sz="1200" dirty="0" err="1"/>
              <a:t>SiteAdvisor</a:t>
            </a:r>
            <a:r>
              <a:rPr lang="en-AU" sz="1200" dirty="0"/>
              <a:t>, McAfee, Google Safe Browsing)</a:t>
            </a:r>
          </a:p>
          <a:p>
            <a:pPr lvl="1"/>
            <a:r>
              <a:rPr lang="en-AU" sz="1200" dirty="0"/>
              <a:t>Focuses on network Spoof, IP redirect – or </a:t>
            </a:r>
            <a:r>
              <a:rPr lang="en-AU" sz="1200" b="1" dirty="0"/>
              <a:t>Clickbait</a:t>
            </a:r>
          </a:p>
          <a:p>
            <a:pPr lvl="1"/>
            <a:r>
              <a:rPr lang="en-US" sz="1200" b="1" dirty="0"/>
              <a:t>First, a malicious domain can be malignant in different ways &amp; Heavy Reliance in ‘Blacklisted’ domains.</a:t>
            </a:r>
          </a:p>
          <a:p>
            <a:pPr lvl="1"/>
            <a:endParaRPr lang="en-US" sz="1200" b="1" dirty="0"/>
          </a:p>
          <a:p>
            <a:r>
              <a:rPr lang="en-US" sz="1600" dirty="0"/>
              <a:t>Deceptive Language-Action Cues</a:t>
            </a:r>
            <a:r>
              <a:rPr lang="en-US" sz="1600" b="1" dirty="0"/>
              <a:t>. </a:t>
            </a:r>
            <a:r>
              <a:rPr lang="it-IT" sz="1600" dirty="0"/>
              <a:t>Ho, Shuyuan Mary, et al IEEE (2016)</a:t>
            </a:r>
          </a:p>
          <a:p>
            <a:pPr lvl="1"/>
            <a:r>
              <a:rPr lang="it-IT" sz="1200" dirty="0"/>
              <a:t>Utilises textual analysis approach, to determine the credibility of the user.</a:t>
            </a:r>
          </a:p>
          <a:p>
            <a:pPr lvl="1"/>
            <a:r>
              <a:rPr lang="it-IT" sz="1200" dirty="0"/>
              <a:t> Decision tree is used to determine number of words for truthfull teller's vs Decivers.</a:t>
            </a:r>
          </a:p>
          <a:p>
            <a:pPr lvl="1"/>
            <a:r>
              <a:rPr lang="it-IT" sz="1200" dirty="0"/>
              <a:t>Issue with who the user is referring to in this classification because it is so highlevel.</a:t>
            </a:r>
            <a:endParaRPr lang="en-AU" sz="1200" dirty="0"/>
          </a:p>
          <a:p>
            <a:endParaRPr lang="en-AU" sz="1600" b="1" dirty="0"/>
          </a:p>
        </p:txBody>
      </p:sp>
      <p:pic>
        <p:nvPicPr>
          <p:cNvPr id="7" name="Picture 6">
            <a:extLst>
              <a:ext uri="{FF2B5EF4-FFF2-40B4-BE49-F238E27FC236}">
                <a16:creationId xmlns:a16="http://schemas.microsoft.com/office/drawing/2014/main" id="{CEC7F3A8-87C3-484A-83FE-ACE75159F4C7}"/>
              </a:ext>
            </a:extLst>
          </p:cNvPr>
          <p:cNvPicPr>
            <a:picLocks noChangeAspect="1"/>
          </p:cNvPicPr>
          <p:nvPr/>
        </p:nvPicPr>
        <p:blipFill>
          <a:blip r:embed="rId4"/>
          <a:stretch>
            <a:fillRect/>
          </a:stretch>
        </p:blipFill>
        <p:spPr>
          <a:xfrm>
            <a:off x="4968048" y="4293296"/>
            <a:ext cx="3088832" cy="2037771"/>
          </a:xfrm>
          <a:prstGeom prst="rect">
            <a:avLst/>
          </a:prstGeom>
        </p:spPr>
      </p:pic>
    </p:spTree>
    <p:extLst>
      <p:ext uri="{BB962C8B-B14F-4D97-AF65-F5344CB8AC3E}">
        <p14:creationId xmlns:p14="http://schemas.microsoft.com/office/powerpoint/2010/main" val="4187796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36B9-C1D3-4E1E-81CF-82DBFD473EFB}"/>
              </a:ext>
            </a:extLst>
          </p:cNvPr>
          <p:cNvSpPr>
            <a:spLocks noGrp="1"/>
          </p:cNvSpPr>
          <p:nvPr>
            <p:ph type="title"/>
          </p:nvPr>
        </p:nvSpPr>
        <p:spPr/>
        <p:txBody>
          <a:bodyPr/>
          <a:lstStyle/>
          <a:p>
            <a:r>
              <a:rPr lang="en-US" dirty="0"/>
              <a:t>Propagation Networks</a:t>
            </a:r>
            <a:endParaRPr lang="en-AU" dirty="0"/>
          </a:p>
        </p:txBody>
      </p:sp>
      <p:pic>
        <p:nvPicPr>
          <p:cNvPr id="5" name="Content Placeholder 4">
            <a:extLst>
              <a:ext uri="{FF2B5EF4-FFF2-40B4-BE49-F238E27FC236}">
                <a16:creationId xmlns:a16="http://schemas.microsoft.com/office/drawing/2014/main" id="{7D2290C3-4548-4888-8F2F-469258B72405}"/>
              </a:ext>
            </a:extLst>
          </p:cNvPr>
          <p:cNvPicPr>
            <a:picLocks noGrp="1" noChangeAspect="1"/>
          </p:cNvPicPr>
          <p:nvPr>
            <p:ph idx="1"/>
          </p:nvPr>
        </p:nvPicPr>
        <p:blipFill>
          <a:blip r:embed="rId3"/>
          <a:stretch>
            <a:fillRect/>
          </a:stretch>
        </p:blipFill>
        <p:spPr>
          <a:xfrm>
            <a:off x="8123814" y="365125"/>
            <a:ext cx="3476624" cy="1738312"/>
          </a:xfrm>
        </p:spPr>
      </p:pic>
      <p:sp>
        <p:nvSpPr>
          <p:cNvPr id="7" name="TextBox 6">
            <a:extLst>
              <a:ext uri="{FF2B5EF4-FFF2-40B4-BE49-F238E27FC236}">
                <a16:creationId xmlns:a16="http://schemas.microsoft.com/office/drawing/2014/main" id="{A95B993A-51E7-4F18-9F87-35FE7720EC1C}"/>
              </a:ext>
            </a:extLst>
          </p:cNvPr>
          <p:cNvSpPr txBox="1"/>
          <p:nvPr/>
        </p:nvSpPr>
        <p:spPr>
          <a:xfrm>
            <a:off x="8123814" y="2274543"/>
            <a:ext cx="3289251" cy="1200329"/>
          </a:xfrm>
          <a:prstGeom prst="rect">
            <a:avLst/>
          </a:prstGeom>
          <a:noFill/>
        </p:spPr>
        <p:txBody>
          <a:bodyPr wrap="square">
            <a:spAutoFit/>
          </a:bodyPr>
          <a:lstStyle/>
          <a:p>
            <a:r>
              <a:rPr lang="en-US" sz="1200" dirty="0"/>
              <a:t>1. Lifetime: the longest interval during which the news has been propagated;</a:t>
            </a:r>
          </a:p>
          <a:p>
            <a:r>
              <a:rPr lang="en-US" sz="1200" dirty="0"/>
              <a:t>2. Real-time heat (at time t): the number of users posting/forwarding the news at time t; and</a:t>
            </a:r>
          </a:p>
          <a:p>
            <a:r>
              <a:rPr lang="en-US" sz="1200" dirty="0"/>
              <a:t>3. Overall heat: the total number of users who have forwarded/posted the news.</a:t>
            </a:r>
            <a:endParaRPr lang="en-AU" sz="1200" dirty="0"/>
          </a:p>
        </p:txBody>
      </p:sp>
      <p:pic>
        <p:nvPicPr>
          <p:cNvPr id="9" name="Picture 8">
            <a:extLst>
              <a:ext uri="{FF2B5EF4-FFF2-40B4-BE49-F238E27FC236}">
                <a16:creationId xmlns:a16="http://schemas.microsoft.com/office/drawing/2014/main" id="{E6C7CB8A-CA35-4E2D-AFA5-1EA736565D5A}"/>
              </a:ext>
            </a:extLst>
          </p:cNvPr>
          <p:cNvPicPr>
            <a:picLocks noChangeAspect="1"/>
          </p:cNvPicPr>
          <p:nvPr/>
        </p:nvPicPr>
        <p:blipFill>
          <a:blip r:embed="rId4"/>
          <a:stretch>
            <a:fillRect/>
          </a:stretch>
        </p:blipFill>
        <p:spPr>
          <a:xfrm>
            <a:off x="8493864" y="3645978"/>
            <a:ext cx="2859936" cy="1449691"/>
          </a:xfrm>
          <a:prstGeom prst="rect">
            <a:avLst/>
          </a:prstGeom>
        </p:spPr>
      </p:pic>
      <p:sp>
        <p:nvSpPr>
          <p:cNvPr id="11" name="TextBox 10">
            <a:extLst>
              <a:ext uri="{FF2B5EF4-FFF2-40B4-BE49-F238E27FC236}">
                <a16:creationId xmlns:a16="http://schemas.microsoft.com/office/drawing/2014/main" id="{55C39A78-18E7-4E25-8981-1953F37B4687}"/>
              </a:ext>
            </a:extLst>
          </p:cNvPr>
          <p:cNvSpPr txBox="1"/>
          <p:nvPr/>
        </p:nvSpPr>
        <p:spPr>
          <a:xfrm>
            <a:off x="8123814" y="5299541"/>
            <a:ext cx="3378655" cy="1200329"/>
          </a:xfrm>
          <a:prstGeom prst="rect">
            <a:avLst/>
          </a:prstGeom>
          <a:noFill/>
        </p:spPr>
        <p:txBody>
          <a:bodyPr wrap="square">
            <a:spAutoFit/>
          </a:bodyPr>
          <a:lstStyle/>
          <a:p>
            <a:r>
              <a:rPr lang="en-AU" sz="1200" dirty="0"/>
              <a:t>1. Depth: the maximum number of steps (hops) that the news has </a:t>
            </a:r>
            <a:r>
              <a:rPr lang="en-AU" sz="1200" dirty="0" err="1"/>
              <a:t>traveled</a:t>
            </a:r>
            <a:r>
              <a:rPr lang="en-AU" sz="1200" dirty="0"/>
              <a:t> within a cascade;</a:t>
            </a:r>
          </a:p>
          <a:p>
            <a:r>
              <a:rPr lang="en-AU" sz="1200" dirty="0"/>
              <a:t>2. Breadth (at hop k): the number of users who have spread the news k steps (hops) after it</a:t>
            </a:r>
          </a:p>
          <a:p>
            <a:r>
              <a:rPr lang="en-AU" sz="1200" dirty="0"/>
              <a:t>was initially posted within a cascade; and</a:t>
            </a:r>
          </a:p>
          <a:p>
            <a:r>
              <a:rPr lang="en-AU" sz="1200" dirty="0"/>
              <a:t>3. Size: the total number of users in a cascade.</a:t>
            </a:r>
          </a:p>
        </p:txBody>
      </p:sp>
      <p:sp>
        <p:nvSpPr>
          <p:cNvPr id="13" name="TextBox 12">
            <a:extLst>
              <a:ext uri="{FF2B5EF4-FFF2-40B4-BE49-F238E27FC236}">
                <a16:creationId xmlns:a16="http://schemas.microsoft.com/office/drawing/2014/main" id="{4F7E216E-C766-4A0C-80A0-FCDA9ACC94E2}"/>
              </a:ext>
            </a:extLst>
          </p:cNvPr>
          <p:cNvSpPr txBox="1"/>
          <p:nvPr/>
        </p:nvSpPr>
        <p:spPr>
          <a:xfrm>
            <a:off x="838200" y="2782669"/>
            <a:ext cx="6094520" cy="584775"/>
          </a:xfrm>
          <a:prstGeom prst="rect">
            <a:avLst/>
          </a:prstGeom>
          <a:noFill/>
        </p:spPr>
        <p:txBody>
          <a:bodyPr wrap="square">
            <a:spAutoFit/>
          </a:bodyPr>
          <a:lstStyle/>
          <a:p>
            <a:r>
              <a:rPr lang="en-US" sz="1600" b="1" dirty="0"/>
              <a:t>Structural Virality: </a:t>
            </a:r>
            <a:r>
              <a:rPr lang="en-US" sz="1600" dirty="0"/>
              <a:t>The structural virality of a cascade, as is the average distance between all pairs of nodes in a cascade</a:t>
            </a:r>
            <a:endParaRPr lang="en-AU" sz="1600" dirty="0"/>
          </a:p>
        </p:txBody>
      </p:sp>
      <p:pic>
        <p:nvPicPr>
          <p:cNvPr id="15" name="Picture 14">
            <a:extLst>
              <a:ext uri="{FF2B5EF4-FFF2-40B4-BE49-F238E27FC236}">
                <a16:creationId xmlns:a16="http://schemas.microsoft.com/office/drawing/2014/main" id="{2F78A0CD-BE10-4FE7-9519-10BD0A183A9E}"/>
              </a:ext>
            </a:extLst>
          </p:cNvPr>
          <p:cNvPicPr>
            <a:picLocks noChangeAspect="1"/>
          </p:cNvPicPr>
          <p:nvPr/>
        </p:nvPicPr>
        <p:blipFill>
          <a:blip r:embed="rId5"/>
          <a:stretch>
            <a:fillRect/>
          </a:stretch>
        </p:blipFill>
        <p:spPr>
          <a:xfrm>
            <a:off x="5132595" y="3267103"/>
            <a:ext cx="1800125" cy="586781"/>
          </a:xfrm>
          <a:prstGeom prst="rect">
            <a:avLst/>
          </a:prstGeom>
        </p:spPr>
      </p:pic>
      <p:pic>
        <p:nvPicPr>
          <p:cNvPr id="17" name="Picture 16">
            <a:extLst>
              <a:ext uri="{FF2B5EF4-FFF2-40B4-BE49-F238E27FC236}">
                <a16:creationId xmlns:a16="http://schemas.microsoft.com/office/drawing/2014/main" id="{B54D5612-855B-4C43-943B-7DAB692FF015}"/>
              </a:ext>
            </a:extLst>
          </p:cNvPr>
          <p:cNvPicPr>
            <a:picLocks noChangeAspect="1"/>
          </p:cNvPicPr>
          <p:nvPr/>
        </p:nvPicPr>
        <p:blipFill rotWithShape="1">
          <a:blip r:embed="rId6"/>
          <a:srcRect b="15721"/>
          <a:stretch/>
        </p:blipFill>
        <p:spPr>
          <a:xfrm>
            <a:off x="910967" y="1504502"/>
            <a:ext cx="4334494" cy="1070022"/>
          </a:xfrm>
          <a:prstGeom prst="rect">
            <a:avLst/>
          </a:prstGeom>
        </p:spPr>
      </p:pic>
      <p:sp>
        <p:nvSpPr>
          <p:cNvPr id="19" name="TextBox 18">
            <a:extLst>
              <a:ext uri="{FF2B5EF4-FFF2-40B4-BE49-F238E27FC236}">
                <a16:creationId xmlns:a16="http://schemas.microsoft.com/office/drawing/2014/main" id="{74124F1A-C6F2-44E5-A079-FCD338FDBD57}"/>
              </a:ext>
            </a:extLst>
          </p:cNvPr>
          <p:cNvSpPr txBox="1"/>
          <p:nvPr/>
        </p:nvSpPr>
        <p:spPr>
          <a:xfrm>
            <a:off x="815389" y="3970204"/>
            <a:ext cx="6094520" cy="584775"/>
          </a:xfrm>
          <a:prstGeom prst="rect">
            <a:avLst/>
          </a:prstGeom>
          <a:noFill/>
        </p:spPr>
        <p:txBody>
          <a:bodyPr wrap="square">
            <a:spAutoFit/>
          </a:bodyPr>
          <a:lstStyle/>
          <a:p>
            <a:r>
              <a:rPr lang="en-US" sz="1600" b="1" dirty="0"/>
              <a:t>Depth:</a:t>
            </a:r>
            <a:r>
              <a:rPr lang="en-US" sz="1600" dirty="0"/>
              <a:t> The depth of a node is the number of edges from the node to the</a:t>
            </a:r>
            <a:endParaRPr lang="en-AU" sz="1600" dirty="0"/>
          </a:p>
        </p:txBody>
      </p:sp>
      <p:pic>
        <p:nvPicPr>
          <p:cNvPr id="21" name="Picture 20">
            <a:extLst>
              <a:ext uri="{FF2B5EF4-FFF2-40B4-BE49-F238E27FC236}">
                <a16:creationId xmlns:a16="http://schemas.microsoft.com/office/drawing/2014/main" id="{3E9B5A9D-EB48-49CD-88C6-86A3EFF904C2}"/>
              </a:ext>
            </a:extLst>
          </p:cNvPr>
          <p:cNvPicPr>
            <a:picLocks noChangeAspect="1"/>
          </p:cNvPicPr>
          <p:nvPr/>
        </p:nvPicPr>
        <p:blipFill>
          <a:blip r:embed="rId7"/>
          <a:stretch>
            <a:fillRect/>
          </a:stretch>
        </p:blipFill>
        <p:spPr>
          <a:xfrm>
            <a:off x="5155406" y="4370823"/>
            <a:ext cx="1777314" cy="289330"/>
          </a:xfrm>
          <a:prstGeom prst="rect">
            <a:avLst/>
          </a:prstGeom>
        </p:spPr>
      </p:pic>
      <p:sp>
        <p:nvSpPr>
          <p:cNvPr id="23" name="TextBox 22">
            <a:extLst>
              <a:ext uri="{FF2B5EF4-FFF2-40B4-BE49-F238E27FC236}">
                <a16:creationId xmlns:a16="http://schemas.microsoft.com/office/drawing/2014/main" id="{6F35167E-A63A-4434-B217-424269F00BC8}"/>
              </a:ext>
            </a:extLst>
          </p:cNvPr>
          <p:cNvSpPr txBox="1"/>
          <p:nvPr/>
        </p:nvSpPr>
        <p:spPr>
          <a:xfrm>
            <a:off x="815389" y="4988462"/>
            <a:ext cx="6094520" cy="338554"/>
          </a:xfrm>
          <a:prstGeom prst="rect">
            <a:avLst/>
          </a:prstGeom>
          <a:noFill/>
        </p:spPr>
        <p:txBody>
          <a:bodyPr wrap="square">
            <a:spAutoFit/>
          </a:bodyPr>
          <a:lstStyle/>
          <a:p>
            <a:r>
              <a:rPr lang="en-US" sz="1600" b="1" dirty="0"/>
              <a:t>Max-Breadth: </a:t>
            </a:r>
            <a:r>
              <a:rPr lang="en-US" sz="1600" dirty="0"/>
              <a:t>the number of users who have spread the news.</a:t>
            </a:r>
            <a:endParaRPr lang="en-AU" sz="1600" dirty="0"/>
          </a:p>
        </p:txBody>
      </p:sp>
      <p:pic>
        <p:nvPicPr>
          <p:cNvPr id="25" name="Picture 24">
            <a:extLst>
              <a:ext uri="{FF2B5EF4-FFF2-40B4-BE49-F238E27FC236}">
                <a16:creationId xmlns:a16="http://schemas.microsoft.com/office/drawing/2014/main" id="{8BED9C90-0DEB-49BA-B1FD-AD8F95A027B8}"/>
              </a:ext>
            </a:extLst>
          </p:cNvPr>
          <p:cNvPicPr>
            <a:picLocks noChangeAspect="1"/>
          </p:cNvPicPr>
          <p:nvPr/>
        </p:nvPicPr>
        <p:blipFill>
          <a:blip r:embed="rId8"/>
          <a:stretch>
            <a:fillRect/>
          </a:stretch>
        </p:blipFill>
        <p:spPr>
          <a:xfrm>
            <a:off x="5137438" y="5525029"/>
            <a:ext cx="1907770" cy="289330"/>
          </a:xfrm>
          <a:prstGeom prst="rect">
            <a:avLst/>
          </a:prstGeom>
        </p:spPr>
      </p:pic>
    </p:spTree>
    <p:extLst>
      <p:ext uri="{BB962C8B-B14F-4D97-AF65-F5344CB8AC3E}">
        <p14:creationId xmlns:p14="http://schemas.microsoft.com/office/powerpoint/2010/main" val="228335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8561B1-FE6E-4E9D-8448-6A857AEA2D9E}"/>
              </a:ext>
            </a:extLst>
          </p:cNvPr>
          <p:cNvSpPr>
            <a:spLocks noGrp="1"/>
          </p:cNvSpPr>
          <p:nvPr>
            <p:ph type="title"/>
          </p:nvPr>
        </p:nvSpPr>
        <p:spPr>
          <a:xfrm>
            <a:off x="767289" y="1296537"/>
            <a:ext cx="4220967" cy="1907840"/>
          </a:xfrm>
        </p:spPr>
        <p:txBody>
          <a:bodyPr vert="horz" lIns="91440" tIns="45720" rIns="91440" bIns="45720" rtlCol="0" anchor="b">
            <a:normAutofit/>
          </a:bodyPr>
          <a:lstStyle/>
          <a:p>
            <a:r>
              <a:rPr lang="en-US">
                <a:solidFill>
                  <a:schemeClr val="bg1"/>
                </a:solidFill>
              </a:rPr>
              <a:t>Propagation Networks (contd/-….)</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3B17BA5F-933E-4331-B8EA-01E5F79F8603}"/>
              </a:ext>
            </a:extLst>
          </p:cNvPr>
          <p:cNvPicPr>
            <a:picLocks noChangeAspect="1"/>
          </p:cNvPicPr>
          <p:nvPr/>
        </p:nvPicPr>
        <p:blipFill>
          <a:blip r:embed="rId3"/>
          <a:stretch>
            <a:fillRect/>
          </a:stretch>
        </p:blipFill>
        <p:spPr>
          <a:xfrm>
            <a:off x="6126740" y="207572"/>
            <a:ext cx="4655287" cy="2618600"/>
          </a:xfrm>
          <a:prstGeom prst="rect">
            <a:avLst/>
          </a:prstGeom>
        </p:spPr>
      </p:pic>
      <p:sp>
        <p:nvSpPr>
          <p:cNvPr id="8" name="TextBox 7">
            <a:extLst>
              <a:ext uri="{FF2B5EF4-FFF2-40B4-BE49-F238E27FC236}">
                <a16:creationId xmlns:a16="http://schemas.microsoft.com/office/drawing/2014/main" id="{C422DD46-1F35-4DA9-BD72-EF6D258BD962}"/>
              </a:ext>
            </a:extLst>
          </p:cNvPr>
          <p:cNvSpPr txBox="1"/>
          <p:nvPr/>
        </p:nvSpPr>
        <p:spPr>
          <a:xfrm>
            <a:off x="767290" y="3428999"/>
            <a:ext cx="4075054" cy="2741213"/>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000">
                <a:solidFill>
                  <a:schemeClr val="bg1"/>
                </a:solidFill>
              </a:rPr>
              <a:t>Time vs Depth</a:t>
            </a:r>
          </a:p>
          <a:p>
            <a:pPr marL="342900" indent="-228600">
              <a:lnSpc>
                <a:spcPct val="90000"/>
              </a:lnSpc>
              <a:spcAft>
                <a:spcPts val="600"/>
              </a:spcAft>
              <a:buFont typeface="Arial" panose="020B0604020202020204" pitchFamily="34" charset="0"/>
              <a:buChar char="•"/>
            </a:pPr>
            <a:endParaRPr lang="en-US" sz="2000">
              <a:solidFill>
                <a:schemeClr val="bg1"/>
              </a:solidFill>
            </a:endParaRPr>
          </a:p>
          <a:p>
            <a:pPr marL="342900" indent="-228600">
              <a:lnSpc>
                <a:spcPct val="90000"/>
              </a:lnSpc>
              <a:spcAft>
                <a:spcPts val="600"/>
              </a:spcAft>
              <a:buFont typeface="Arial" panose="020B0604020202020204" pitchFamily="34" charset="0"/>
              <a:buChar char="•"/>
            </a:pPr>
            <a:r>
              <a:rPr lang="en-US" sz="2000">
                <a:solidFill>
                  <a:schemeClr val="bg1"/>
                </a:solidFill>
              </a:rPr>
              <a:t>Time vs Unique User (Virality)</a:t>
            </a:r>
          </a:p>
          <a:p>
            <a:pPr marL="342900" indent="-228600">
              <a:lnSpc>
                <a:spcPct val="90000"/>
              </a:lnSpc>
              <a:spcAft>
                <a:spcPts val="600"/>
              </a:spcAft>
              <a:buFont typeface="Arial" panose="020B0604020202020204" pitchFamily="34" charset="0"/>
              <a:buChar char="•"/>
            </a:pPr>
            <a:endParaRPr lang="en-US" sz="2000">
              <a:solidFill>
                <a:schemeClr val="bg1"/>
              </a:solidFill>
            </a:endParaRPr>
          </a:p>
          <a:p>
            <a:pPr marL="342900" indent="-228600">
              <a:lnSpc>
                <a:spcPct val="90000"/>
              </a:lnSpc>
              <a:spcAft>
                <a:spcPts val="600"/>
              </a:spcAft>
              <a:buFont typeface="Arial" panose="020B0604020202020204" pitchFamily="34" charset="0"/>
              <a:buChar char="•"/>
            </a:pPr>
            <a:r>
              <a:rPr lang="en-US" sz="2000">
                <a:solidFill>
                  <a:schemeClr val="bg1"/>
                </a:solidFill>
              </a:rPr>
              <a:t>Depth vs Breadth</a:t>
            </a:r>
          </a:p>
        </p:txBody>
      </p:sp>
      <p:pic>
        <p:nvPicPr>
          <p:cNvPr id="7" name="Picture 6">
            <a:extLst>
              <a:ext uri="{FF2B5EF4-FFF2-40B4-BE49-F238E27FC236}">
                <a16:creationId xmlns:a16="http://schemas.microsoft.com/office/drawing/2014/main" id="{BC863E7D-679A-4897-B68F-91B7A5FC9046}"/>
              </a:ext>
            </a:extLst>
          </p:cNvPr>
          <p:cNvPicPr>
            <a:picLocks noChangeAspect="1"/>
          </p:cNvPicPr>
          <p:nvPr/>
        </p:nvPicPr>
        <p:blipFill>
          <a:blip r:embed="rId4"/>
          <a:stretch>
            <a:fillRect/>
          </a:stretch>
        </p:blipFill>
        <p:spPr>
          <a:xfrm>
            <a:off x="6126740" y="3033744"/>
            <a:ext cx="4837061" cy="1318099"/>
          </a:xfrm>
          <a:prstGeom prst="rect">
            <a:avLst/>
          </a:prstGeom>
        </p:spPr>
      </p:pic>
      <p:pic>
        <p:nvPicPr>
          <p:cNvPr id="10" name="Picture 9">
            <a:extLst>
              <a:ext uri="{FF2B5EF4-FFF2-40B4-BE49-F238E27FC236}">
                <a16:creationId xmlns:a16="http://schemas.microsoft.com/office/drawing/2014/main" id="{0DDA46E9-E1B6-4642-BB74-33756F6DE306}"/>
              </a:ext>
            </a:extLst>
          </p:cNvPr>
          <p:cNvPicPr>
            <a:picLocks noChangeAspect="1"/>
          </p:cNvPicPr>
          <p:nvPr/>
        </p:nvPicPr>
        <p:blipFill>
          <a:blip r:embed="rId5"/>
          <a:stretch>
            <a:fillRect/>
          </a:stretch>
        </p:blipFill>
        <p:spPr>
          <a:xfrm>
            <a:off x="6255585" y="4238827"/>
            <a:ext cx="1679383" cy="2506157"/>
          </a:xfrm>
          <a:prstGeom prst="rect">
            <a:avLst/>
          </a:prstGeom>
        </p:spPr>
      </p:pic>
    </p:spTree>
    <p:extLst>
      <p:ext uri="{BB962C8B-B14F-4D97-AF65-F5344CB8AC3E}">
        <p14:creationId xmlns:p14="http://schemas.microsoft.com/office/powerpoint/2010/main" val="3405352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1B40B-7C20-4CF4-AD8A-859BD1267B0A}"/>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Future Research</a:t>
            </a:r>
          </a:p>
        </p:txBody>
      </p:sp>
      <p:sp>
        <p:nvSpPr>
          <p:cNvPr id="11" name="Freeform: Shape 1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Books">
            <a:extLst>
              <a:ext uri="{FF2B5EF4-FFF2-40B4-BE49-F238E27FC236}">
                <a16:creationId xmlns:a16="http://schemas.microsoft.com/office/drawing/2014/main" id="{244887F6-F43C-4B3C-8037-EC5D6525A0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80940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A018-3BBB-4632-A6CC-754DCCEBB824}"/>
              </a:ext>
            </a:extLst>
          </p:cNvPr>
          <p:cNvSpPr>
            <a:spLocks noGrp="1"/>
          </p:cNvSpPr>
          <p:nvPr>
            <p:ph type="title"/>
          </p:nvPr>
        </p:nvSpPr>
        <p:spPr>
          <a:xfrm>
            <a:off x="1057025" y="922644"/>
            <a:ext cx="5040285" cy="1169585"/>
          </a:xfrm>
        </p:spPr>
        <p:txBody>
          <a:bodyPr anchor="b">
            <a:normAutofit/>
          </a:bodyPr>
          <a:lstStyle/>
          <a:p>
            <a:r>
              <a:rPr lang="en-AU" sz="3700"/>
              <a:t>Addition of Sentimental Analysis</a:t>
            </a:r>
          </a:p>
        </p:txBody>
      </p:sp>
      <p:sp>
        <p:nvSpPr>
          <p:cNvPr id="41"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0CC662-C5AC-4041-9825-FDCC919FFA95}"/>
              </a:ext>
            </a:extLst>
          </p:cNvPr>
          <p:cNvSpPr>
            <a:spLocks noGrp="1"/>
          </p:cNvSpPr>
          <p:nvPr>
            <p:ph idx="1"/>
          </p:nvPr>
        </p:nvSpPr>
        <p:spPr>
          <a:xfrm>
            <a:off x="1055715" y="2508105"/>
            <a:ext cx="5040285" cy="3632493"/>
          </a:xfrm>
        </p:spPr>
        <p:txBody>
          <a:bodyPr anchor="ctr">
            <a:normAutofit/>
          </a:bodyPr>
          <a:lstStyle/>
          <a:p>
            <a:pPr marL="0" indent="0">
              <a:buNone/>
            </a:pPr>
            <a:r>
              <a:rPr lang="en-US" sz="1700" dirty="0"/>
              <a:t>Transmission of News, by reinterpretations of the news.</a:t>
            </a:r>
          </a:p>
          <a:p>
            <a:pPr marL="0" indent="0">
              <a:buNone/>
            </a:pPr>
            <a:r>
              <a:rPr lang="en-US" sz="1700" dirty="0"/>
              <a:t>WHY this? </a:t>
            </a:r>
          </a:p>
          <a:p>
            <a:pPr marL="0" indent="0">
              <a:buNone/>
            </a:pPr>
            <a:endParaRPr lang="en-US" sz="1700" dirty="0"/>
          </a:p>
          <a:p>
            <a:pPr marL="0" indent="0">
              <a:buNone/>
            </a:pPr>
            <a:r>
              <a:rPr lang="en-US" sz="1700" dirty="0"/>
              <a:t>“Study: 70% of Facebook users only read the headline of science stories before commenting.” </a:t>
            </a:r>
          </a:p>
          <a:p>
            <a:pPr marL="0" indent="0">
              <a:buNone/>
            </a:pPr>
            <a:r>
              <a:rPr lang="en-US" sz="1700" dirty="0"/>
              <a:t>-</a:t>
            </a:r>
            <a:r>
              <a:rPr lang="en-US" sz="1000" dirty="0"/>
              <a:t>By Caitlin Dewey June 16, 2016 Washington Post. https://www.washingtonpost.com/news/the-intersect/wp/2016/06/16/six-in-10-of-you-will-share-this-link-without-reading-it-according-to-a-new-and-depressing-study/</a:t>
            </a:r>
          </a:p>
          <a:p>
            <a:pPr marL="0" indent="0">
              <a:buNone/>
            </a:pPr>
            <a:endParaRPr lang="en-US" sz="1700" dirty="0"/>
          </a:p>
          <a:p>
            <a:pPr marL="0" indent="0">
              <a:buNone/>
            </a:pPr>
            <a:endParaRPr lang="en-US" sz="1700" dirty="0"/>
          </a:p>
          <a:p>
            <a:endParaRPr lang="en-US" sz="1700" dirty="0"/>
          </a:p>
          <a:p>
            <a:endParaRPr lang="en-AU" sz="1700" dirty="0"/>
          </a:p>
        </p:txBody>
      </p:sp>
      <p:pic>
        <p:nvPicPr>
          <p:cNvPr id="7" name="Picture 6">
            <a:extLst>
              <a:ext uri="{FF2B5EF4-FFF2-40B4-BE49-F238E27FC236}">
                <a16:creationId xmlns:a16="http://schemas.microsoft.com/office/drawing/2014/main" id="{4D9D0EC4-E61D-4301-B8A3-A6C8B965D930}"/>
              </a:ext>
            </a:extLst>
          </p:cNvPr>
          <p:cNvPicPr>
            <a:picLocks noChangeAspect="1"/>
          </p:cNvPicPr>
          <p:nvPr/>
        </p:nvPicPr>
        <p:blipFill>
          <a:blip r:embed="rId3"/>
          <a:stretch>
            <a:fillRect/>
          </a:stretch>
        </p:blipFill>
        <p:spPr>
          <a:xfrm>
            <a:off x="6946667" y="482137"/>
            <a:ext cx="4355289" cy="3190250"/>
          </a:xfrm>
          <a:prstGeom prst="rect">
            <a:avLst/>
          </a:prstGeom>
        </p:spPr>
      </p:pic>
      <p:pic>
        <p:nvPicPr>
          <p:cNvPr id="5" name="Picture 4">
            <a:extLst>
              <a:ext uri="{FF2B5EF4-FFF2-40B4-BE49-F238E27FC236}">
                <a16:creationId xmlns:a16="http://schemas.microsoft.com/office/drawing/2014/main" id="{133F2FF8-B4D2-403C-A108-5F1D42D54882}"/>
              </a:ext>
            </a:extLst>
          </p:cNvPr>
          <p:cNvPicPr>
            <a:picLocks noChangeAspect="1"/>
          </p:cNvPicPr>
          <p:nvPr/>
        </p:nvPicPr>
        <p:blipFill>
          <a:blip r:embed="rId4"/>
          <a:stretch>
            <a:fillRect/>
          </a:stretch>
        </p:blipFill>
        <p:spPr>
          <a:xfrm>
            <a:off x="6946667" y="3905240"/>
            <a:ext cx="4389120" cy="1920840"/>
          </a:xfrm>
          <a:prstGeom prst="rect">
            <a:avLst/>
          </a:prstGeom>
        </p:spPr>
      </p:pic>
    </p:spTree>
    <p:extLst>
      <p:ext uri="{BB962C8B-B14F-4D97-AF65-F5344CB8AC3E}">
        <p14:creationId xmlns:p14="http://schemas.microsoft.com/office/powerpoint/2010/main" val="102063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48D1E-69A3-434E-ADB6-2BB724A5FE1C}"/>
              </a:ext>
            </a:extLst>
          </p:cNvPr>
          <p:cNvSpPr>
            <a:spLocks noGrp="1"/>
          </p:cNvSpPr>
          <p:nvPr>
            <p:ph type="title"/>
          </p:nvPr>
        </p:nvSpPr>
        <p:spPr>
          <a:xfrm>
            <a:off x="643467" y="321734"/>
            <a:ext cx="10905066" cy="1135737"/>
          </a:xfrm>
        </p:spPr>
        <p:txBody>
          <a:bodyPr>
            <a:normAutofit/>
          </a:bodyPr>
          <a:lstStyle/>
          <a:p>
            <a:r>
              <a:rPr lang="en-AU" sz="3600"/>
              <a:t>Addition of Sentimental Analysis</a:t>
            </a:r>
          </a:p>
        </p:txBody>
      </p:sp>
      <p:sp>
        <p:nvSpPr>
          <p:cNvPr id="3" name="Content Placeholder 2">
            <a:extLst>
              <a:ext uri="{FF2B5EF4-FFF2-40B4-BE49-F238E27FC236}">
                <a16:creationId xmlns:a16="http://schemas.microsoft.com/office/drawing/2014/main" id="{0B57801A-F071-40FF-BC17-8D1370AAF13C}"/>
              </a:ext>
            </a:extLst>
          </p:cNvPr>
          <p:cNvSpPr>
            <a:spLocks noGrp="1"/>
          </p:cNvSpPr>
          <p:nvPr>
            <p:ph idx="1"/>
          </p:nvPr>
        </p:nvSpPr>
        <p:spPr>
          <a:xfrm>
            <a:off x="643469" y="1782981"/>
            <a:ext cx="4008384" cy="4393982"/>
          </a:xfrm>
        </p:spPr>
        <p:txBody>
          <a:bodyPr>
            <a:normAutofit/>
          </a:bodyPr>
          <a:lstStyle/>
          <a:p>
            <a:pPr marL="0" indent="0">
              <a:buNone/>
            </a:pPr>
            <a:r>
              <a:rPr lang="en-US" sz="1400" b="1" dirty="0" err="1"/>
              <a:t>exBAKE</a:t>
            </a:r>
            <a:r>
              <a:rPr lang="en-US" sz="1400" dirty="0"/>
              <a:t>: Automatic Fake News Detection Model Based on Bidirectional Encoder Representations from Transformers (BERT)</a:t>
            </a:r>
          </a:p>
          <a:p>
            <a:r>
              <a:rPr lang="en-US" sz="1400" dirty="0"/>
              <a:t>BERT  is used which includes pre-training language representations developed by Google.</a:t>
            </a:r>
          </a:p>
          <a:p>
            <a:r>
              <a:rPr lang="en-US" sz="1400" dirty="0"/>
              <a:t>Researchers found that the data was unstable, and therefore proposed to develop the BAKE model to classify the data using Weighted Cross Entropy (WCE).</a:t>
            </a:r>
          </a:p>
          <a:p>
            <a:r>
              <a:rPr lang="en-US" sz="1400" dirty="0"/>
              <a:t>CNN and Daily Mail news data were used for BAKE pre-training. </a:t>
            </a:r>
          </a:p>
          <a:p>
            <a:r>
              <a:rPr lang="en-US" sz="1400" dirty="0" err="1"/>
              <a:t>Finally,the</a:t>
            </a:r>
            <a:r>
              <a:rPr lang="en-US" sz="1400" dirty="0"/>
              <a:t> performance of the proposed model </a:t>
            </a:r>
            <a:r>
              <a:rPr lang="en-US" sz="1400" dirty="0" err="1"/>
              <a:t>exBAKE</a:t>
            </a:r>
            <a:r>
              <a:rPr lang="en-US" sz="1400" dirty="0"/>
              <a:t> was evaluated.</a:t>
            </a:r>
          </a:p>
          <a:p>
            <a:r>
              <a:rPr lang="en-US" sz="1400" dirty="0"/>
              <a:t>Results indicated that the model worked best on the FNC-1 dataset, which detected fake news by analyzing the relationships between headlines and the corresponding body texts of news articles.</a:t>
            </a:r>
          </a:p>
          <a:p>
            <a:endParaRPr lang="en-AU" sz="14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DD0FBAA5-9306-41B0-91E8-69AAE5D840AE}"/>
              </a:ext>
            </a:extLst>
          </p:cNvPr>
          <p:cNvPicPr>
            <a:picLocks noChangeAspect="1"/>
          </p:cNvPicPr>
          <p:nvPr/>
        </p:nvPicPr>
        <p:blipFill>
          <a:blip r:embed="rId3"/>
          <a:stretch>
            <a:fillRect/>
          </a:stretch>
        </p:blipFill>
        <p:spPr>
          <a:xfrm>
            <a:off x="5295320" y="2197395"/>
            <a:ext cx="6253212" cy="353306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085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1BA088-9FE7-44EE-A0AC-FD77BF3F1AE9}"/>
              </a:ext>
            </a:extLst>
          </p:cNvPr>
          <p:cNvSpPr>
            <a:spLocks noGrp="1"/>
          </p:cNvSpPr>
          <p:nvPr>
            <p:ph type="title"/>
          </p:nvPr>
        </p:nvSpPr>
        <p:spPr>
          <a:xfrm>
            <a:off x="6978316" y="1431042"/>
            <a:ext cx="4055899" cy="3995916"/>
          </a:xfrm>
        </p:spPr>
        <p:txBody>
          <a:bodyPr anchor="ctr">
            <a:normAutofit/>
          </a:bodyPr>
          <a:lstStyle/>
          <a:p>
            <a:r>
              <a:rPr lang="en-US">
                <a:solidFill>
                  <a:schemeClr val="tx1">
                    <a:lumMod val="95000"/>
                    <a:lumOff val="5000"/>
                  </a:schemeClr>
                </a:solidFill>
              </a:rPr>
              <a:t>More to come..</a:t>
            </a:r>
            <a:endParaRPr lang="en-AU">
              <a:solidFill>
                <a:schemeClr val="tx1">
                  <a:lumMod val="95000"/>
                  <a:lumOff val="5000"/>
                </a:schemeClr>
              </a:solidFill>
            </a:endParaRPr>
          </a:p>
        </p:txBody>
      </p:sp>
      <p:sp>
        <p:nvSpPr>
          <p:cNvPr id="3" name="Content Placeholder 2">
            <a:extLst>
              <a:ext uri="{FF2B5EF4-FFF2-40B4-BE49-F238E27FC236}">
                <a16:creationId xmlns:a16="http://schemas.microsoft.com/office/drawing/2014/main" id="{9143518C-23B5-41A8-A067-90FF44695D79}"/>
              </a:ext>
            </a:extLst>
          </p:cNvPr>
          <p:cNvSpPr>
            <a:spLocks noGrp="1"/>
          </p:cNvSpPr>
          <p:nvPr>
            <p:ph idx="1"/>
          </p:nvPr>
        </p:nvSpPr>
        <p:spPr>
          <a:xfrm>
            <a:off x="1463040" y="1431042"/>
            <a:ext cx="3927826" cy="3995916"/>
          </a:xfrm>
        </p:spPr>
        <p:txBody>
          <a:bodyPr anchor="ctr">
            <a:normAutofit/>
          </a:bodyPr>
          <a:lstStyle/>
          <a:p>
            <a:pPr marL="0" indent="0">
              <a:buNone/>
            </a:pPr>
            <a:r>
              <a:rPr lang="en-US" sz="1800" dirty="0">
                <a:solidFill>
                  <a:schemeClr val="tx1">
                    <a:lumMod val="85000"/>
                    <a:lumOff val="15000"/>
                  </a:schemeClr>
                </a:solidFill>
              </a:rPr>
              <a:t>Adversarial change in the propagation to fool the classifier’s outcome</a:t>
            </a:r>
          </a:p>
          <a:p>
            <a:pPr>
              <a:buFontTx/>
              <a:buChar char="-"/>
            </a:pPr>
            <a:r>
              <a:rPr lang="en-US" sz="1800" dirty="0">
                <a:solidFill>
                  <a:schemeClr val="tx1">
                    <a:lumMod val="85000"/>
                    <a:lumOff val="15000"/>
                  </a:schemeClr>
                </a:solidFill>
              </a:rPr>
              <a:t>Addition of more adversarial attacks on propagation</a:t>
            </a:r>
          </a:p>
          <a:p>
            <a:pPr>
              <a:buFontTx/>
              <a:buChar char="-"/>
            </a:pPr>
            <a:endParaRPr lang="en-AU" sz="1800" dirty="0">
              <a:solidFill>
                <a:schemeClr val="tx1">
                  <a:lumMod val="85000"/>
                  <a:lumOff val="15000"/>
                </a:schemeClr>
              </a:solidFill>
            </a:endParaRPr>
          </a:p>
        </p:txBody>
      </p:sp>
    </p:spTree>
    <p:extLst>
      <p:ext uri="{BB962C8B-B14F-4D97-AF65-F5344CB8AC3E}">
        <p14:creationId xmlns:p14="http://schemas.microsoft.com/office/powerpoint/2010/main" val="4240389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802;p28" descr="Question mark on green pastel background">
            <a:extLst>
              <a:ext uri="{FF2B5EF4-FFF2-40B4-BE49-F238E27FC236}">
                <a16:creationId xmlns:a16="http://schemas.microsoft.com/office/drawing/2014/main" id="{B866F42F-708A-4D8A-8449-4EDE21B65A24}"/>
              </a:ext>
            </a:extLst>
          </p:cNvPr>
          <p:cNvPicPr preferRelativeResize="0"/>
          <p:nvPr/>
        </p:nvPicPr>
        <p:blipFill rotWithShape="1">
          <a:blip r:embed="rId3"/>
          <a:srcRect l="13818" b="9091"/>
          <a:stretch/>
        </p:blipFill>
        <p:spPr>
          <a:xfrm>
            <a:off x="3523488" y="10"/>
            <a:ext cx="8668512" cy="6857990"/>
          </a:xfrm>
          <a:prstGeom prst="rect">
            <a:avLst/>
          </a:prstGeom>
          <a:noFill/>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B7905B-C14B-4BE1-B398-9AE2F211B1D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6054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1">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9C3679-59B7-4ECE-BB8B-305CA2075173}"/>
              </a:ext>
            </a:extLst>
          </p:cNvPr>
          <p:cNvSpPr>
            <a:spLocks noGrp="1"/>
          </p:cNvSpPr>
          <p:nvPr>
            <p:ph type="title"/>
          </p:nvPr>
        </p:nvSpPr>
        <p:spPr>
          <a:xfrm>
            <a:off x="947161" y="1592899"/>
            <a:ext cx="7757694" cy="1288238"/>
          </a:xfrm>
        </p:spPr>
        <p:txBody>
          <a:bodyPr vert="horz" lIns="91440" tIns="45720" rIns="91440" bIns="45720" rtlCol="0" anchor="b">
            <a:normAutofit/>
          </a:bodyPr>
          <a:lstStyle/>
          <a:p>
            <a:pPr algn="ctr"/>
            <a:r>
              <a:rPr lang="en-US" kern="1200" dirty="0">
                <a:solidFill>
                  <a:schemeClr val="tx1"/>
                </a:solidFill>
                <a:latin typeface="+mj-lt"/>
                <a:ea typeface="+mj-ea"/>
                <a:cs typeface="+mj-cs"/>
              </a:rPr>
              <a:t>Introduction</a:t>
            </a:r>
          </a:p>
        </p:txBody>
      </p:sp>
      <p:sp>
        <p:nvSpPr>
          <p:cNvPr id="5" name="Content Placeholder 4">
            <a:extLst>
              <a:ext uri="{FF2B5EF4-FFF2-40B4-BE49-F238E27FC236}">
                <a16:creationId xmlns:a16="http://schemas.microsoft.com/office/drawing/2014/main" id="{03F4772B-1F59-4994-9863-38C688FFFD49}"/>
              </a:ext>
            </a:extLst>
          </p:cNvPr>
          <p:cNvSpPr>
            <a:spLocks noGrp="1"/>
          </p:cNvSpPr>
          <p:nvPr>
            <p:ph idx="4294967295"/>
          </p:nvPr>
        </p:nvSpPr>
        <p:spPr>
          <a:xfrm>
            <a:off x="1314892" y="2985234"/>
            <a:ext cx="7322290" cy="3907465"/>
          </a:xfrm>
        </p:spPr>
        <p:txBody>
          <a:bodyPr vert="horz" lIns="91440" tIns="45720" rIns="91440" bIns="45720" rtlCol="0" anchor="t">
            <a:normAutofit/>
          </a:bodyPr>
          <a:lstStyle/>
          <a:p>
            <a:pPr marL="0" indent="0" algn="ctr">
              <a:buNone/>
            </a:pPr>
            <a:r>
              <a:rPr lang="en-US" sz="2000" dirty="0"/>
              <a:t>COMPREHENSIVE REVIEW ON FAKE NEWS AND NEURAL NETWORKS</a:t>
            </a:r>
          </a:p>
          <a:p>
            <a:pPr marL="0"/>
            <a:endParaRPr lang="en-US" sz="2400" dirty="0"/>
          </a:p>
        </p:txBody>
      </p:sp>
    </p:spTree>
    <p:extLst>
      <p:ext uri="{BB962C8B-B14F-4D97-AF65-F5344CB8AC3E}">
        <p14:creationId xmlns:p14="http://schemas.microsoft.com/office/powerpoint/2010/main" val="36576098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6F5C07-6D58-4CAC-B831-4773C445BA50}"/>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rPr>
              <a:t>What is Fake News?</a:t>
            </a:r>
            <a:endParaRPr lang="en-AU" sz="2600">
              <a:solidFill>
                <a:schemeClr val="bg1"/>
              </a:solidFill>
            </a:endParaRPr>
          </a:p>
        </p:txBody>
      </p:sp>
      <p:pic>
        <p:nvPicPr>
          <p:cNvPr id="6" name="Google Shape;379;p5" descr="A person wearing a mask&#10;&#10;Description automatically generated with low confidence">
            <a:extLst>
              <a:ext uri="{FF2B5EF4-FFF2-40B4-BE49-F238E27FC236}">
                <a16:creationId xmlns:a16="http://schemas.microsoft.com/office/drawing/2014/main" id="{53BD2338-B46E-4587-A6A3-0B77D2540325}"/>
              </a:ext>
            </a:extLst>
          </p:cNvPr>
          <p:cNvPicPr preferRelativeResize="0">
            <a:picLocks/>
          </p:cNvPicPr>
          <p:nvPr/>
        </p:nvPicPr>
        <p:blipFill rotWithShape="1">
          <a:blip r:embed="rId3"/>
          <a:srcRect t="3203" r="2" b="3205"/>
          <a:stretch/>
        </p:blipFill>
        <p:spPr>
          <a:xfrm>
            <a:off x="1057025" y="424328"/>
            <a:ext cx="4366000" cy="3973936"/>
          </a:xfrm>
          <a:prstGeom prst="rect">
            <a:avLst/>
          </a:prstGeom>
          <a:noFill/>
        </p:spPr>
      </p:pic>
      <p:pic>
        <p:nvPicPr>
          <p:cNvPr id="7" name="Google Shape;296;p5" descr="Graphical user interface&#10;&#10;Description automatically generated">
            <a:extLst>
              <a:ext uri="{FF2B5EF4-FFF2-40B4-BE49-F238E27FC236}">
                <a16:creationId xmlns:a16="http://schemas.microsoft.com/office/drawing/2014/main" id="{D933985D-6F30-4228-BA7B-E2142196BA0A}"/>
              </a:ext>
            </a:extLst>
          </p:cNvPr>
          <p:cNvPicPr preferRelativeResize="0"/>
          <p:nvPr/>
        </p:nvPicPr>
        <p:blipFill rotWithShape="1">
          <a:blip r:embed="rId4"/>
          <a:srcRect t="7774" r="-2" b="16122"/>
          <a:stretch/>
        </p:blipFill>
        <p:spPr>
          <a:xfrm>
            <a:off x="6345935" y="904018"/>
            <a:ext cx="5212080" cy="3014556"/>
          </a:xfrm>
          <a:prstGeom prst="rect">
            <a:avLst/>
          </a:prstGeom>
          <a:noFill/>
        </p:spPr>
      </p:pic>
      <p:cxnSp>
        <p:nvCxnSpPr>
          <p:cNvPr id="23" name="Straight Connector 22">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45FD8B19-6C2E-4CD5-AC29-637C886B7CCD}"/>
              </a:ext>
            </a:extLst>
          </p:cNvPr>
          <p:cNvSpPr>
            <a:spLocks noGrp="1"/>
          </p:cNvSpPr>
          <p:nvPr>
            <p:ph idx="1"/>
          </p:nvPr>
        </p:nvSpPr>
        <p:spPr>
          <a:xfrm>
            <a:off x="4379976" y="5010912"/>
            <a:ext cx="6976872" cy="1344168"/>
          </a:xfrm>
        </p:spPr>
        <p:txBody>
          <a:bodyPr anchor="ctr">
            <a:normAutofit/>
          </a:bodyPr>
          <a:lstStyle/>
          <a:p>
            <a:pPr marL="0" indent="0">
              <a:buNone/>
            </a:pPr>
            <a:r>
              <a:rPr lang="en-US" sz="1700">
                <a:solidFill>
                  <a:schemeClr val="bg1"/>
                </a:solidFill>
              </a:rPr>
              <a:t>“false stories that appear to be news, spread on the Internet or using other media, usually created to influence political views or as a joke”**</a:t>
            </a:r>
          </a:p>
          <a:p>
            <a:pPr marL="0" indent="0">
              <a:buNone/>
            </a:pPr>
            <a:endParaRPr lang="en-US" sz="1700">
              <a:solidFill>
                <a:schemeClr val="bg1"/>
              </a:solidFill>
            </a:endParaRPr>
          </a:p>
        </p:txBody>
      </p:sp>
    </p:spTree>
    <p:extLst>
      <p:ext uri="{BB962C8B-B14F-4D97-AF65-F5344CB8AC3E}">
        <p14:creationId xmlns:p14="http://schemas.microsoft.com/office/powerpoint/2010/main" val="40451216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B78D9-5C84-46D4-B054-73E3CE9E1F5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Social Media Engagement</a:t>
            </a:r>
          </a:p>
        </p:txBody>
      </p:sp>
      <p:graphicFrame>
        <p:nvGraphicFramePr>
          <p:cNvPr id="4" name="Content Placeholder 3">
            <a:extLst>
              <a:ext uri="{FF2B5EF4-FFF2-40B4-BE49-F238E27FC236}">
                <a16:creationId xmlns:a16="http://schemas.microsoft.com/office/drawing/2014/main" id="{B1C309B0-A372-4AF9-BBE1-A111F02323A0}"/>
              </a:ext>
            </a:extLst>
          </p:cNvPr>
          <p:cNvGraphicFramePr>
            <a:graphicFrameLocks noGrp="1"/>
          </p:cNvGraphicFramePr>
          <p:nvPr>
            <p:ph idx="1"/>
            <p:extLst>
              <p:ext uri="{D42A27DB-BD31-4B8C-83A1-F6EECF244321}">
                <p14:modId xmlns:p14="http://schemas.microsoft.com/office/powerpoint/2010/main" val="4015148233"/>
              </p:ext>
            </p:extLst>
          </p:nvPr>
        </p:nvGraphicFramePr>
        <p:xfrm>
          <a:off x="643466" y="1807166"/>
          <a:ext cx="10870873" cy="2515848"/>
        </p:xfrm>
        <a:graphic>
          <a:graphicData uri="http://schemas.openxmlformats.org/drawingml/2006/table">
            <a:tbl>
              <a:tblPr firstRow="1" bandRow="1"/>
              <a:tblGrid>
                <a:gridCol w="3791236">
                  <a:extLst>
                    <a:ext uri="{9D8B030D-6E8A-4147-A177-3AD203B41FA5}">
                      <a16:colId xmlns:a16="http://schemas.microsoft.com/office/drawing/2014/main" val="2769060127"/>
                    </a:ext>
                  </a:extLst>
                </a:gridCol>
                <a:gridCol w="2365274">
                  <a:extLst>
                    <a:ext uri="{9D8B030D-6E8A-4147-A177-3AD203B41FA5}">
                      <a16:colId xmlns:a16="http://schemas.microsoft.com/office/drawing/2014/main" val="1728534777"/>
                    </a:ext>
                  </a:extLst>
                </a:gridCol>
                <a:gridCol w="1485960">
                  <a:extLst>
                    <a:ext uri="{9D8B030D-6E8A-4147-A177-3AD203B41FA5}">
                      <a16:colId xmlns:a16="http://schemas.microsoft.com/office/drawing/2014/main" val="3672940583"/>
                    </a:ext>
                  </a:extLst>
                </a:gridCol>
                <a:gridCol w="3228403">
                  <a:extLst>
                    <a:ext uri="{9D8B030D-6E8A-4147-A177-3AD203B41FA5}">
                      <a16:colId xmlns:a16="http://schemas.microsoft.com/office/drawing/2014/main" val="3618050155"/>
                    </a:ext>
                  </a:extLst>
                </a:gridCol>
              </a:tblGrid>
              <a:tr h="380546">
                <a:tc>
                  <a:txBody>
                    <a:bodyPr/>
                    <a:lstStyle/>
                    <a:p>
                      <a:pPr marL="0" marR="0" lvl="0" indent="0" algn="l" rtl="0">
                        <a:spcBef>
                          <a:spcPts val="0"/>
                        </a:spcBef>
                        <a:spcAft>
                          <a:spcPts val="0"/>
                        </a:spcAft>
                        <a:buNone/>
                      </a:pPr>
                      <a:r>
                        <a:rPr lang="en-US" sz="1200" b="0" i="0" u="none" strike="noStrike" cap="none">
                          <a:solidFill>
                            <a:srgbClr val="002060"/>
                          </a:solidFill>
                          <a:latin typeface="Calibri"/>
                          <a:ea typeface="Calibri"/>
                          <a:cs typeface="Calibri"/>
                          <a:sym typeface="Calibri"/>
                        </a:rPr>
                        <a:t>FAKE NEWS Articles</a:t>
                      </a:r>
                      <a:endParaRPr lang="en-US" sz="1200">
                        <a:solidFill>
                          <a:srgbClr val="002060"/>
                        </a:solidFill>
                      </a:endParaRPr>
                    </a:p>
                  </a:txBody>
                  <a:tcPr marL="84028" marR="84028" marT="42014" marB="42014"/>
                </a:tc>
                <a:tc>
                  <a:txBody>
                    <a:bodyPr/>
                    <a:lstStyle/>
                    <a:p>
                      <a:pPr marL="0" marR="0" lvl="0" indent="0" algn="l" rtl="0">
                        <a:spcBef>
                          <a:spcPts val="0"/>
                        </a:spcBef>
                        <a:spcAft>
                          <a:spcPts val="0"/>
                        </a:spcAft>
                        <a:buNone/>
                      </a:pPr>
                      <a:r>
                        <a:rPr lang="en-US" sz="1200" b="0" i="0">
                          <a:solidFill>
                            <a:srgbClr val="002060"/>
                          </a:solidFill>
                          <a:latin typeface="Calibri"/>
                          <a:ea typeface="Calibri"/>
                          <a:cs typeface="Calibri"/>
                          <a:sym typeface="Calibri"/>
                        </a:rPr>
                        <a:t>Publishing Website</a:t>
                      </a:r>
                      <a:endParaRPr lang="en-US" sz="1200">
                        <a:solidFill>
                          <a:srgbClr val="002060"/>
                        </a:solidFill>
                      </a:endParaRPr>
                    </a:p>
                  </a:txBody>
                  <a:tcPr marL="84028" marR="84028" marT="42014" marB="42014"/>
                </a:tc>
                <a:tc>
                  <a:txBody>
                    <a:bodyPr/>
                    <a:lstStyle/>
                    <a:p>
                      <a:pPr marL="0" marR="0" lvl="0" indent="0" algn="l" rtl="0">
                        <a:spcBef>
                          <a:spcPts val="0"/>
                        </a:spcBef>
                        <a:spcAft>
                          <a:spcPts val="0"/>
                        </a:spcAft>
                        <a:buNone/>
                      </a:pPr>
                      <a:r>
                        <a:rPr lang="en-US" sz="1200" b="0" i="0">
                          <a:solidFill>
                            <a:srgbClr val="002060"/>
                          </a:solidFill>
                          <a:latin typeface="Calibri"/>
                          <a:ea typeface="Calibri"/>
                          <a:cs typeface="Calibri"/>
                          <a:sym typeface="Calibri"/>
                        </a:rPr>
                        <a:t>Social Media Engagements</a:t>
                      </a:r>
                      <a:endParaRPr lang="en-US" sz="1200">
                        <a:solidFill>
                          <a:srgbClr val="002060"/>
                        </a:solidFill>
                      </a:endParaRPr>
                    </a:p>
                  </a:txBody>
                  <a:tcPr marL="84028" marR="84028" marT="42014" marB="42014"/>
                </a:tc>
                <a:tc>
                  <a:txBody>
                    <a:bodyPr/>
                    <a:lstStyle/>
                    <a:p>
                      <a:pPr marL="0" marR="0" lvl="0" indent="0" algn="l" rtl="0">
                        <a:spcBef>
                          <a:spcPts val="0"/>
                        </a:spcBef>
                        <a:spcAft>
                          <a:spcPts val="0"/>
                        </a:spcAft>
                        <a:buNone/>
                      </a:pPr>
                      <a:r>
                        <a:rPr lang="en-US" sz="1200" b="0" i="0">
                          <a:solidFill>
                            <a:srgbClr val="002060"/>
                          </a:solidFill>
                          <a:latin typeface="Calibri"/>
                          <a:ea typeface="Calibri"/>
                          <a:cs typeface="Calibri"/>
                          <a:sym typeface="Calibri"/>
                        </a:rPr>
                        <a:t>Impact</a:t>
                      </a:r>
                      <a:endParaRPr lang="en-US" sz="1200">
                        <a:solidFill>
                          <a:srgbClr val="002060"/>
                        </a:solidFill>
                      </a:endParaRPr>
                    </a:p>
                  </a:txBody>
                  <a:tcPr marL="84028" marR="84028" marT="42014" marB="42014"/>
                </a:tc>
                <a:extLst>
                  <a:ext uri="{0D108BD9-81ED-4DB2-BD59-A6C34878D82A}">
                    <a16:rowId xmlns:a16="http://schemas.microsoft.com/office/drawing/2014/main" val="1440943471"/>
                  </a:ext>
                </a:extLst>
              </a:tr>
              <a:tr h="380546">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Obama signs a nationwide order banning The Pledge of Allegiance in Schools</a:t>
                      </a:r>
                      <a:endParaRPr lang="en-US" sz="120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abcnews.com.co</a:t>
                      </a:r>
                      <a:endParaRPr lang="en-US" sz="1200" dirty="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2.2 million</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Defaming US Democratic Party during elections</a:t>
                      </a:r>
                      <a:endParaRPr lang="en-US" sz="1200"/>
                    </a:p>
                  </a:txBody>
                  <a:tcPr marL="84028" marR="84028" marT="42014" marB="42014"/>
                </a:tc>
                <a:extLst>
                  <a:ext uri="{0D108BD9-81ED-4DB2-BD59-A6C34878D82A}">
                    <a16:rowId xmlns:a16="http://schemas.microsoft.com/office/drawing/2014/main" val="1523370226"/>
                  </a:ext>
                </a:extLst>
              </a:tr>
              <a:tr h="380546">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Obama cut $2.6 billion from programs for vet-erans to support Syrian refugees in the US</a:t>
                      </a:r>
                      <a:endParaRPr lang="en-US" sz="120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endingthefed.com</a:t>
                      </a:r>
                      <a:endParaRPr lang="en-US" sz="1200" dirty="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1.7 million</a:t>
                      </a:r>
                      <a:endParaRPr lang="en-US" sz="1200" dirty="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Defaming US Democratic Party during elections</a:t>
                      </a:r>
                      <a:endParaRPr lang="en-US" sz="1200"/>
                    </a:p>
                  </a:txBody>
                  <a:tcPr marL="84028" marR="84028" marT="42014" marB="42014"/>
                </a:tc>
                <a:extLst>
                  <a:ext uri="{0D108BD9-81ED-4DB2-BD59-A6C34878D82A}">
                    <a16:rowId xmlns:a16="http://schemas.microsoft.com/office/drawing/2014/main" val="3013600225"/>
                  </a:ext>
                </a:extLst>
              </a:tr>
              <a:tr h="380546">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Ireland is officially accepting Trump refugees from America</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winningdemocrats.com</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817,900</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Loss of Political Stance and leadership toward republicans</a:t>
                      </a:r>
                      <a:endParaRPr lang="en-US" sz="1200"/>
                    </a:p>
                  </a:txBody>
                  <a:tcPr marL="84028" marR="84028" marT="42014" marB="42014"/>
                </a:tc>
                <a:extLst>
                  <a:ext uri="{0D108BD9-81ED-4DB2-BD59-A6C34878D82A}">
                    <a16:rowId xmlns:a16="http://schemas.microsoft.com/office/drawing/2014/main" val="3269832385"/>
                  </a:ext>
                </a:extLst>
              </a:tr>
              <a:tr h="380546">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Hillary Clinton sold weapons to ISIS and it was confirmed by WikiLeaks</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thepoliticalinsider.com</a:t>
                      </a:r>
                      <a:endParaRPr lang="en-US" sz="120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789,500</a:t>
                      </a:r>
                      <a:endParaRPr lang="en-US" sz="120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Change in election stance</a:t>
                      </a:r>
                      <a:endParaRPr lang="en-US" sz="1200" dirty="0"/>
                    </a:p>
                  </a:txBody>
                  <a:tcPr marL="84028" marR="84028" marT="42014" marB="42014"/>
                </a:tc>
                <a:extLst>
                  <a:ext uri="{0D108BD9-81ED-4DB2-BD59-A6C34878D82A}">
                    <a16:rowId xmlns:a16="http://schemas.microsoft.com/office/drawing/2014/main" val="3481513798"/>
                  </a:ext>
                </a:extLst>
              </a:tr>
              <a:tr h="258424">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Daniel Radcliffe Tests Positive for Corona Virus</a:t>
                      </a:r>
                      <a:endParaRPr lang="en-US" sz="1200" dirty="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BBC.com</a:t>
                      </a:r>
                      <a:endParaRPr lang="en-US" sz="1200" dirty="0"/>
                    </a:p>
                  </a:txBody>
                  <a:tcPr marL="84028" marR="84028" marT="42014" marB="42014"/>
                </a:tc>
                <a:tc>
                  <a:txBody>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762,000</a:t>
                      </a:r>
                      <a:endParaRPr lang="en-US" sz="1200"/>
                    </a:p>
                  </a:txBody>
                  <a:tcPr marL="84028" marR="84028" marT="42014" marB="42014"/>
                </a:tc>
                <a:tc>
                  <a:txBody>
                    <a:bodyPr/>
                    <a:lstStyle/>
                    <a:p>
                      <a:pPr marL="0" marR="0" lvl="0" indent="0" algn="l" rtl="0">
                        <a:spcBef>
                          <a:spcPts val="0"/>
                        </a:spcBef>
                        <a:spcAft>
                          <a:spcPts val="0"/>
                        </a:spcAft>
                        <a:buNone/>
                      </a:pPr>
                      <a:r>
                        <a:rPr lang="en-US" sz="1200" b="0" i="0" dirty="0">
                          <a:solidFill>
                            <a:schemeClr val="dk1"/>
                          </a:solidFill>
                          <a:latin typeface="Calibri"/>
                          <a:ea typeface="Calibri"/>
                          <a:cs typeface="Calibri"/>
                          <a:sym typeface="Calibri"/>
                        </a:rPr>
                        <a:t>Loss of reliability of Popular news channels</a:t>
                      </a:r>
                      <a:endParaRPr lang="en-US" sz="1200" dirty="0"/>
                    </a:p>
                  </a:txBody>
                  <a:tcPr marL="84028" marR="84028" marT="42014" marB="42014"/>
                </a:tc>
                <a:extLst>
                  <a:ext uri="{0D108BD9-81ED-4DB2-BD59-A6C34878D82A}">
                    <a16:rowId xmlns:a16="http://schemas.microsoft.com/office/drawing/2014/main" val="4156322887"/>
                  </a:ext>
                </a:extLst>
              </a:tr>
            </a:tbl>
          </a:graphicData>
        </a:graphic>
      </p:graphicFrame>
      <p:pic>
        <p:nvPicPr>
          <p:cNvPr id="6" name="Google Shape;404;p8">
            <a:extLst>
              <a:ext uri="{FF2B5EF4-FFF2-40B4-BE49-F238E27FC236}">
                <a16:creationId xmlns:a16="http://schemas.microsoft.com/office/drawing/2014/main" id="{2BBA36BD-E46E-4EB1-A1CE-E1099F527C79}"/>
              </a:ext>
            </a:extLst>
          </p:cNvPr>
          <p:cNvPicPr preferRelativeResize="0"/>
          <p:nvPr/>
        </p:nvPicPr>
        <p:blipFill rotWithShape="1">
          <a:blip r:embed="rId3">
            <a:alphaModFix/>
          </a:blip>
          <a:srcRect/>
          <a:stretch/>
        </p:blipFill>
        <p:spPr>
          <a:xfrm>
            <a:off x="643466" y="4527612"/>
            <a:ext cx="6254484" cy="2126202"/>
          </a:xfrm>
          <a:prstGeom prst="rect">
            <a:avLst/>
          </a:prstGeom>
          <a:noFill/>
          <a:ln>
            <a:noFill/>
          </a:ln>
        </p:spPr>
      </p:pic>
      <p:sp>
        <p:nvSpPr>
          <p:cNvPr id="8" name="Google Shape;406;p8">
            <a:extLst>
              <a:ext uri="{FF2B5EF4-FFF2-40B4-BE49-F238E27FC236}">
                <a16:creationId xmlns:a16="http://schemas.microsoft.com/office/drawing/2014/main" id="{9B1739C6-BC79-4808-B909-73D303C0C704}"/>
              </a:ext>
            </a:extLst>
          </p:cNvPr>
          <p:cNvSpPr txBox="1"/>
          <p:nvPr/>
        </p:nvSpPr>
        <p:spPr>
          <a:xfrm>
            <a:off x="4820152" y="6299891"/>
            <a:ext cx="672838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dirty="0" err="1">
                <a:latin typeface="Times New Roman"/>
                <a:ea typeface="Times New Roman"/>
                <a:cs typeface="Times New Roman"/>
                <a:sym typeface="Times New Roman"/>
              </a:rPr>
              <a:t>Heilweil</a:t>
            </a:r>
            <a:r>
              <a:rPr lang="en-US" sz="900" dirty="0">
                <a:latin typeface="Times New Roman"/>
                <a:ea typeface="Times New Roman"/>
                <a:cs typeface="Times New Roman"/>
                <a:sym typeface="Times New Roman"/>
              </a:rPr>
              <a:t>, R. (2020, April 24). </a:t>
            </a:r>
            <a:r>
              <a:rPr lang="en-US" sz="900" i="1" dirty="0">
                <a:latin typeface="Times New Roman"/>
                <a:ea typeface="Times New Roman"/>
                <a:cs typeface="Times New Roman"/>
                <a:sym typeface="Times New Roman"/>
              </a:rPr>
              <a:t>The conspiracy theory about 5G causing coronavirus, explained</a:t>
            </a:r>
            <a:r>
              <a:rPr lang="en-US" sz="900" dirty="0">
                <a:latin typeface="Times New Roman"/>
                <a:ea typeface="Times New Roman"/>
                <a:cs typeface="Times New Roman"/>
                <a:sym typeface="Times New Roman"/>
              </a:rPr>
              <a:t>. Vox. https://www.vox.com/recode/2020/4/24/21231085/coronavirus-5g-conspiracy-theory-covid-facebook-youtube</a:t>
            </a:r>
            <a:endParaRPr sz="1200" dirty="0"/>
          </a:p>
          <a:p>
            <a:pPr marL="0" marR="0" lvl="0" indent="0" algn="l" rtl="0">
              <a:spcBef>
                <a:spcPts val="0"/>
              </a:spcBef>
              <a:spcAft>
                <a:spcPts val="0"/>
              </a:spcAft>
              <a:buNone/>
            </a:pPr>
            <a:endParaRPr sz="1800" dirty="0">
              <a:latin typeface="Calibri"/>
              <a:ea typeface="Calibri"/>
              <a:cs typeface="Calibri"/>
              <a:sym typeface="Calibri"/>
            </a:endParaRPr>
          </a:p>
        </p:txBody>
      </p:sp>
    </p:spTree>
    <p:extLst>
      <p:ext uri="{BB962C8B-B14F-4D97-AF65-F5344CB8AC3E}">
        <p14:creationId xmlns:p14="http://schemas.microsoft.com/office/powerpoint/2010/main" val="310983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D456E6-6E5C-459E-B9EA-A4E539133331}"/>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3700" kern="1200" dirty="0" err="1">
                <a:solidFill>
                  <a:srgbClr val="FF0000"/>
                </a:solidFill>
                <a:latin typeface="+mj-lt"/>
                <a:ea typeface="+mj-ea"/>
                <a:cs typeface="+mj-cs"/>
              </a:rPr>
              <a:t>un</a:t>
            </a:r>
            <a:r>
              <a:rPr lang="en-US" sz="3700" kern="1200" dirty="0" err="1">
                <a:solidFill>
                  <a:schemeClr val="bg1"/>
                </a:solidFill>
                <a:latin typeface="+mj-lt"/>
                <a:ea typeface="+mj-ea"/>
                <a:cs typeface="+mj-cs"/>
              </a:rPr>
              <a:t>Popular</a:t>
            </a:r>
            <a:r>
              <a:rPr lang="en-US" sz="3700" kern="1200" dirty="0">
                <a:solidFill>
                  <a:schemeClr val="bg1"/>
                </a:solidFill>
                <a:latin typeface="+mj-lt"/>
                <a:ea typeface="+mj-ea"/>
                <a:cs typeface="+mj-cs"/>
              </a:rPr>
              <a:t> Fake News</a:t>
            </a:r>
          </a:p>
        </p:txBody>
      </p:sp>
      <p:pic>
        <p:nvPicPr>
          <p:cNvPr id="4" name="Google Shape;390;p6" descr="Graphical user interface, application&#10;&#10;Description automatically generated">
            <a:extLst>
              <a:ext uri="{FF2B5EF4-FFF2-40B4-BE49-F238E27FC236}">
                <a16:creationId xmlns:a16="http://schemas.microsoft.com/office/drawing/2014/main" id="{945F0B06-0D90-49F9-A1E7-2A6AE70D18BE}"/>
              </a:ext>
            </a:extLst>
          </p:cNvPr>
          <p:cNvPicPr preferRelativeResize="0">
            <a:picLocks/>
          </p:cNvPicPr>
          <p:nvPr/>
        </p:nvPicPr>
        <p:blipFill rotWithShape="1">
          <a:blip r:embed="rId3"/>
          <a:srcRect t="2772" r="-3" b="13769"/>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a:noFill/>
        </p:spPr>
      </p:pic>
      <p:pic>
        <p:nvPicPr>
          <p:cNvPr id="6" name="Google Shape;388;p6" descr="A person with the hand on the chin&#10;&#10;Description automatically generated with low confidence">
            <a:extLst>
              <a:ext uri="{FF2B5EF4-FFF2-40B4-BE49-F238E27FC236}">
                <a16:creationId xmlns:a16="http://schemas.microsoft.com/office/drawing/2014/main" id="{3A66BB0C-C63F-421D-B28E-B44B3AB35ACD}"/>
              </a:ext>
            </a:extLst>
          </p:cNvPr>
          <p:cNvPicPr preferRelativeResize="0"/>
          <p:nvPr/>
        </p:nvPicPr>
        <p:blipFill rotWithShape="1">
          <a:blip r:embed="rId4"/>
          <a:srcRect l="3063" r="33562" b="-1"/>
          <a:stretch/>
        </p:blipFill>
        <p:spPr>
          <a:xfrm>
            <a:off x="8191500" y="0"/>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a:noFill/>
        </p:spPr>
      </p:pic>
      <p:grpSp>
        <p:nvGrpSpPr>
          <p:cNvPr id="20" name="Group 19">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Google Shape;386;p6">
            <a:extLst>
              <a:ext uri="{FF2B5EF4-FFF2-40B4-BE49-F238E27FC236}">
                <a16:creationId xmlns:a16="http://schemas.microsoft.com/office/drawing/2014/main" id="{C20D1053-D49A-4281-B0A6-1928C2F6EA5D}"/>
              </a:ext>
            </a:extLst>
          </p:cNvPr>
          <p:cNvSpPr txBox="1">
            <a:spLocks noGrp="1"/>
          </p:cNvSpPr>
          <p:nvPr>
            <p:ph idx="1"/>
          </p:nvPr>
        </p:nvSpPr>
        <p:spPr>
          <a:xfrm>
            <a:off x="6096000" y="6056804"/>
            <a:ext cx="5689600" cy="4800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lt1"/>
                </a:solidFill>
                <a:latin typeface="Calibri"/>
                <a:ea typeface="Calibri"/>
                <a:cs typeface="Calibri"/>
                <a:sym typeface="Calibri"/>
              </a:rPr>
              <a:t>**Fake News. (2018). In Cambridge online dictionary. Retrieved from https://dictionary.cambridge.org/us/dictionary/english/fake-news</a:t>
            </a:r>
            <a:endParaRPr sz="1400" dirty="0">
              <a:solidFill>
                <a:schemeClr val="lt1"/>
              </a:solidFill>
              <a:latin typeface="Calibri"/>
              <a:ea typeface="Calibri"/>
              <a:cs typeface="Calibri"/>
              <a:sym typeface="Calibri"/>
            </a:endParaRPr>
          </a:p>
        </p:txBody>
      </p:sp>
      <p:pic>
        <p:nvPicPr>
          <p:cNvPr id="37" name="Google Shape;389;p6" descr="Graphical user interface, text, application, chat or text message, Teams&#10;&#10;Description automatically generated">
            <a:extLst>
              <a:ext uri="{FF2B5EF4-FFF2-40B4-BE49-F238E27FC236}">
                <a16:creationId xmlns:a16="http://schemas.microsoft.com/office/drawing/2014/main" id="{BCFE809A-6A65-403B-905E-5437B0897E87}"/>
              </a:ext>
            </a:extLst>
          </p:cNvPr>
          <p:cNvPicPr preferRelativeResize="0"/>
          <p:nvPr/>
        </p:nvPicPr>
        <p:blipFill rotWithShape="1">
          <a:blip r:embed="rId6">
            <a:alphaModFix/>
          </a:blip>
          <a:srcRect/>
          <a:stretch/>
        </p:blipFill>
        <p:spPr>
          <a:xfrm>
            <a:off x="4528581" y="-1"/>
            <a:ext cx="2904069" cy="3515453"/>
          </a:xfrm>
          <a:prstGeom prst="rect">
            <a:avLst/>
          </a:prstGeom>
          <a:noFill/>
          <a:ln>
            <a:noFill/>
          </a:ln>
        </p:spPr>
      </p:pic>
    </p:spTree>
    <p:extLst>
      <p:ext uri="{BB962C8B-B14F-4D97-AF65-F5344CB8AC3E}">
        <p14:creationId xmlns:p14="http://schemas.microsoft.com/office/powerpoint/2010/main" val="236585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4038-D6CE-42DA-9330-E4CAACA52120}"/>
              </a:ext>
            </a:extLst>
          </p:cNvPr>
          <p:cNvSpPr>
            <a:spLocks noGrp="1"/>
          </p:cNvSpPr>
          <p:nvPr>
            <p:ph type="title"/>
          </p:nvPr>
        </p:nvSpPr>
        <p:spPr>
          <a:xfrm>
            <a:off x="648929" y="629266"/>
            <a:ext cx="3667039" cy="1676603"/>
          </a:xfrm>
        </p:spPr>
        <p:txBody>
          <a:bodyPr>
            <a:normAutofit/>
          </a:bodyPr>
          <a:lstStyle/>
          <a:p>
            <a:r>
              <a:rPr lang="en-US" sz="3600" dirty="0"/>
              <a:t>Statistics of Fake News Propagation</a:t>
            </a:r>
            <a:endParaRPr lang="en-AU" sz="3600" dirty="0"/>
          </a:p>
        </p:txBody>
      </p:sp>
      <p:sp>
        <p:nvSpPr>
          <p:cNvPr id="3" name="Content Placeholder 2">
            <a:extLst>
              <a:ext uri="{FF2B5EF4-FFF2-40B4-BE49-F238E27FC236}">
                <a16:creationId xmlns:a16="http://schemas.microsoft.com/office/drawing/2014/main" id="{97EFE8AC-D039-422B-8303-B4F8E17AB2A9}"/>
              </a:ext>
            </a:extLst>
          </p:cNvPr>
          <p:cNvSpPr>
            <a:spLocks noGrp="1"/>
          </p:cNvSpPr>
          <p:nvPr>
            <p:ph idx="1"/>
          </p:nvPr>
        </p:nvSpPr>
        <p:spPr>
          <a:xfrm>
            <a:off x="648931" y="2438401"/>
            <a:ext cx="3667036" cy="3779520"/>
          </a:xfrm>
        </p:spPr>
        <p:txBody>
          <a:bodyPr>
            <a:normAutofit/>
          </a:bodyPr>
          <a:lstStyle/>
          <a:p>
            <a:r>
              <a:rPr lang="en-US" sz="1800" dirty="0"/>
              <a:t>The Graph Show the level of propagation in Various social media Platforms.</a:t>
            </a:r>
          </a:p>
          <a:p>
            <a:r>
              <a:rPr lang="en-US" sz="1800" dirty="0"/>
              <a:t>The Fake New, Hard News(Biased News) &amp; Neither(True News) Classification Fake.</a:t>
            </a:r>
          </a:p>
          <a:p>
            <a:r>
              <a:rPr lang="en-US" sz="1800" dirty="0"/>
              <a:t>Facebook shows the highest leap in Fake News.</a:t>
            </a:r>
          </a:p>
          <a:p>
            <a:r>
              <a:rPr lang="en-US" sz="1800" dirty="0"/>
              <a:t>Our focal point this research is in the detection of fake news in Facebook. </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341062-42D6-4E72-99AC-7D57097943BE}"/>
              </a:ext>
            </a:extLst>
          </p:cNvPr>
          <p:cNvPicPr>
            <a:picLocks noChangeAspect="1"/>
          </p:cNvPicPr>
          <p:nvPr/>
        </p:nvPicPr>
        <p:blipFill rotWithShape="1">
          <a:blip r:embed="rId3"/>
          <a:srcRect t="3922" r="2" b="2"/>
          <a:stretch/>
        </p:blipFill>
        <p:spPr>
          <a:xfrm>
            <a:off x="5276088" y="640082"/>
            <a:ext cx="6276250" cy="5577838"/>
          </a:xfrm>
          <a:prstGeom prst="rect">
            <a:avLst/>
          </a:prstGeom>
          <a:effectLst/>
        </p:spPr>
      </p:pic>
    </p:spTree>
    <p:extLst>
      <p:ext uri="{BB962C8B-B14F-4D97-AF65-F5344CB8AC3E}">
        <p14:creationId xmlns:p14="http://schemas.microsoft.com/office/powerpoint/2010/main" val="4557606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A9A206E-8DDA-4444-AB61-DF6EEB885CF3}"/>
              </a:ext>
            </a:extLst>
          </p:cNvPr>
          <p:cNvSpPr>
            <a:spLocks noGrp="1"/>
          </p:cNvSpPr>
          <p:nvPr>
            <p:ph type="title"/>
          </p:nvPr>
        </p:nvSpPr>
        <p:spPr>
          <a:xfrm>
            <a:off x="2555631" y="1441938"/>
            <a:ext cx="7080738" cy="3974124"/>
          </a:xfrm>
        </p:spPr>
        <p:txBody>
          <a:bodyPr>
            <a:normAutofit/>
          </a:bodyPr>
          <a:lstStyle/>
          <a:p>
            <a:pPr algn="ctr"/>
            <a:r>
              <a:rPr lang="en-US" sz="5400" dirty="0">
                <a:solidFill>
                  <a:schemeClr val="bg1">
                    <a:lumMod val="95000"/>
                    <a:lumOff val="5000"/>
                  </a:schemeClr>
                </a:solidFill>
              </a:rPr>
              <a:t>Background</a:t>
            </a:r>
            <a:endParaRPr lang="en-AU" sz="5400" dirty="0">
              <a:solidFill>
                <a:schemeClr val="bg1">
                  <a:lumMod val="95000"/>
                  <a:lumOff val="5000"/>
                </a:schemeClr>
              </a:solidFill>
            </a:endParaRPr>
          </a:p>
        </p:txBody>
      </p:sp>
    </p:spTree>
    <p:extLst>
      <p:ext uri="{BB962C8B-B14F-4D97-AF65-F5344CB8AC3E}">
        <p14:creationId xmlns:p14="http://schemas.microsoft.com/office/powerpoint/2010/main" val="17435188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9FF8-FD79-4D6E-83A6-3B85DF2E8696}"/>
              </a:ext>
            </a:extLst>
          </p:cNvPr>
          <p:cNvSpPr>
            <a:spLocks noGrp="1"/>
          </p:cNvSpPr>
          <p:nvPr>
            <p:ph type="title"/>
          </p:nvPr>
        </p:nvSpPr>
        <p:spPr/>
        <p:txBody>
          <a:bodyPr/>
          <a:lstStyle/>
          <a:p>
            <a:r>
              <a:rPr lang="en-US" dirty="0"/>
              <a:t>Deep Neural Networks</a:t>
            </a:r>
            <a:endParaRPr lang="en-AU" dirty="0"/>
          </a:p>
        </p:txBody>
      </p:sp>
      <p:sp>
        <p:nvSpPr>
          <p:cNvPr id="4" name="TextBox 3">
            <a:extLst>
              <a:ext uri="{FF2B5EF4-FFF2-40B4-BE49-F238E27FC236}">
                <a16:creationId xmlns:a16="http://schemas.microsoft.com/office/drawing/2014/main" id="{8D3A7B3F-A702-4477-AFDE-56A8841DF020}"/>
              </a:ext>
            </a:extLst>
          </p:cNvPr>
          <p:cNvSpPr txBox="1"/>
          <p:nvPr/>
        </p:nvSpPr>
        <p:spPr>
          <a:xfrm>
            <a:off x="891951" y="1504139"/>
            <a:ext cx="10313475" cy="1107996"/>
          </a:xfrm>
          <a:prstGeom prst="rect">
            <a:avLst/>
          </a:prstGeom>
          <a:noFill/>
        </p:spPr>
        <p:txBody>
          <a:bodyPr wrap="square" rtlCol="0">
            <a:spAutoFit/>
          </a:bodyPr>
          <a:lstStyle/>
          <a:p>
            <a:r>
              <a:rPr lang="en-US" sz="1600" dirty="0"/>
              <a:t>An artificial neural network (ANN) is an aspect of AI that is focused on emulating the learning approach that humans use to gain certain types of knowledge. Like biological neurons, which are present in the brain, ANN also contains several artificial neurons, and uses them to identify and store information</a:t>
            </a:r>
            <a:endParaRPr lang="en-AU" sz="1600" dirty="0"/>
          </a:p>
          <a:p>
            <a:endParaRPr lang="en-AU" dirty="0"/>
          </a:p>
        </p:txBody>
      </p:sp>
      <p:pic>
        <p:nvPicPr>
          <p:cNvPr id="5" name="Picture 4">
            <a:extLst>
              <a:ext uri="{FF2B5EF4-FFF2-40B4-BE49-F238E27FC236}">
                <a16:creationId xmlns:a16="http://schemas.microsoft.com/office/drawing/2014/main" id="{9F83AFDE-5538-4098-A88B-907CFEE8703A}"/>
              </a:ext>
            </a:extLst>
          </p:cNvPr>
          <p:cNvPicPr>
            <a:picLocks noChangeAspect="1"/>
          </p:cNvPicPr>
          <p:nvPr/>
        </p:nvPicPr>
        <p:blipFill>
          <a:blip r:embed="rId3"/>
          <a:stretch>
            <a:fillRect/>
          </a:stretch>
        </p:blipFill>
        <p:spPr>
          <a:xfrm>
            <a:off x="7408112" y="2678877"/>
            <a:ext cx="3096880" cy="1486107"/>
          </a:xfrm>
          <a:prstGeom prst="rect">
            <a:avLst/>
          </a:prstGeom>
        </p:spPr>
      </p:pic>
      <p:pic>
        <p:nvPicPr>
          <p:cNvPr id="6" name="Picture 5">
            <a:extLst>
              <a:ext uri="{FF2B5EF4-FFF2-40B4-BE49-F238E27FC236}">
                <a16:creationId xmlns:a16="http://schemas.microsoft.com/office/drawing/2014/main" id="{7E0E12F6-850D-4D07-8455-57DE7C6B0619}"/>
              </a:ext>
            </a:extLst>
          </p:cNvPr>
          <p:cNvPicPr>
            <a:picLocks noChangeAspect="1"/>
          </p:cNvPicPr>
          <p:nvPr/>
        </p:nvPicPr>
        <p:blipFill rotWithShape="1">
          <a:blip r:embed="rId4"/>
          <a:srcRect l="3225" t="2961" r="3144" b="4007"/>
          <a:stretch/>
        </p:blipFill>
        <p:spPr>
          <a:xfrm>
            <a:off x="986574" y="4577098"/>
            <a:ext cx="2183502" cy="1486107"/>
          </a:xfrm>
          <a:prstGeom prst="rect">
            <a:avLst/>
          </a:prstGeom>
        </p:spPr>
      </p:pic>
      <p:pic>
        <p:nvPicPr>
          <p:cNvPr id="7" name="Picture 6">
            <a:extLst>
              <a:ext uri="{FF2B5EF4-FFF2-40B4-BE49-F238E27FC236}">
                <a16:creationId xmlns:a16="http://schemas.microsoft.com/office/drawing/2014/main" id="{2C39A620-D4FB-4C63-BAC3-7D82131C171B}"/>
              </a:ext>
            </a:extLst>
          </p:cNvPr>
          <p:cNvPicPr>
            <a:picLocks noChangeAspect="1"/>
          </p:cNvPicPr>
          <p:nvPr/>
        </p:nvPicPr>
        <p:blipFill>
          <a:blip r:embed="rId5"/>
          <a:stretch>
            <a:fillRect/>
          </a:stretch>
        </p:blipFill>
        <p:spPr>
          <a:xfrm>
            <a:off x="986574" y="2678876"/>
            <a:ext cx="5722261" cy="1486107"/>
          </a:xfrm>
          <a:prstGeom prst="rect">
            <a:avLst/>
          </a:prstGeom>
        </p:spPr>
      </p:pic>
      <p:pic>
        <p:nvPicPr>
          <p:cNvPr id="8" name="Picture 7">
            <a:extLst>
              <a:ext uri="{FF2B5EF4-FFF2-40B4-BE49-F238E27FC236}">
                <a16:creationId xmlns:a16="http://schemas.microsoft.com/office/drawing/2014/main" id="{E2DE9C1D-BF99-408A-958D-2D97806F4D19}"/>
              </a:ext>
            </a:extLst>
          </p:cNvPr>
          <p:cNvPicPr>
            <a:picLocks noChangeAspect="1"/>
          </p:cNvPicPr>
          <p:nvPr/>
        </p:nvPicPr>
        <p:blipFill rotWithShape="1">
          <a:blip r:embed="rId6"/>
          <a:srcRect t="19878"/>
          <a:stretch/>
        </p:blipFill>
        <p:spPr>
          <a:xfrm>
            <a:off x="3840203" y="4572440"/>
            <a:ext cx="2868632" cy="1724629"/>
          </a:xfrm>
          <a:prstGeom prst="rect">
            <a:avLst/>
          </a:prstGeom>
        </p:spPr>
      </p:pic>
      <p:sp>
        <p:nvSpPr>
          <p:cNvPr id="9" name="TextBox 8">
            <a:extLst>
              <a:ext uri="{FF2B5EF4-FFF2-40B4-BE49-F238E27FC236}">
                <a16:creationId xmlns:a16="http://schemas.microsoft.com/office/drawing/2014/main" id="{5C23420C-496C-4CC1-B93F-5838C28E0F5B}"/>
              </a:ext>
            </a:extLst>
          </p:cNvPr>
          <p:cNvSpPr txBox="1"/>
          <p:nvPr/>
        </p:nvSpPr>
        <p:spPr>
          <a:xfrm>
            <a:off x="1312731" y="6229599"/>
            <a:ext cx="1075872" cy="276999"/>
          </a:xfrm>
          <a:prstGeom prst="rect">
            <a:avLst/>
          </a:prstGeom>
          <a:noFill/>
        </p:spPr>
        <p:txBody>
          <a:bodyPr wrap="none" rtlCol="0">
            <a:spAutoFit/>
          </a:bodyPr>
          <a:lstStyle/>
          <a:p>
            <a:r>
              <a:rPr lang="en-GB" sz="1200" dirty="0"/>
              <a:t>Spam Filtering</a:t>
            </a:r>
            <a:endParaRPr lang="en-AU" sz="1200" dirty="0"/>
          </a:p>
        </p:txBody>
      </p:sp>
      <p:sp>
        <p:nvSpPr>
          <p:cNvPr id="10" name="TextBox 9">
            <a:extLst>
              <a:ext uri="{FF2B5EF4-FFF2-40B4-BE49-F238E27FC236}">
                <a16:creationId xmlns:a16="http://schemas.microsoft.com/office/drawing/2014/main" id="{070D85D0-A06E-4037-A574-C18D62D744D9}"/>
              </a:ext>
            </a:extLst>
          </p:cNvPr>
          <p:cNvSpPr txBox="1"/>
          <p:nvPr/>
        </p:nvSpPr>
        <p:spPr>
          <a:xfrm>
            <a:off x="4386318" y="6326231"/>
            <a:ext cx="1473801" cy="276999"/>
          </a:xfrm>
          <a:prstGeom prst="rect">
            <a:avLst/>
          </a:prstGeom>
          <a:noFill/>
        </p:spPr>
        <p:txBody>
          <a:bodyPr wrap="none" rtlCol="0">
            <a:spAutoFit/>
          </a:bodyPr>
          <a:lstStyle/>
          <a:p>
            <a:r>
              <a:rPr lang="en-GB" sz="1200" dirty="0"/>
              <a:t>Sentimental Analysis</a:t>
            </a:r>
            <a:endParaRPr lang="en-AU" sz="1200" dirty="0"/>
          </a:p>
        </p:txBody>
      </p:sp>
      <p:sp>
        <p:nvSpPr>
          <p:cNvPr id="11" name="TextBox 10">
            <a:extLst>
              <a:ext uri="{FF2B5EF4-FFF2-40B4-BE49-F238E27FC236}">
                <a16:creationId xmlns:a16="http://schemas.microsoft.com/office/drawing/2014/main" id="{C1C9C5F3-4506-47B4-93E2-2C0B7F3275BA}"/>
              </a:ext>
            </a:extLst>
          </p:cNvPr>
          <p:cNvSpPr txBox="1"/>
          <p:nvPr/>
        </p:nvSpPr>
        <p:spPr>
          <a:xfrm>
            <a:off x="3069286" y="4217168"/>
            <a:ext cx="1418209" cy="276999"/>
          </a:xfrm>
          <a:prstGeom prst="rect">
            <a:avLst/>
          </a:prstGeom>
          <a:noFill/>
        </p:spPr>
        <p:txBody>
          <a:bodyPr wrap="none" rtlCol="0">
            <a:spAutoFit/>
          </a:bodyPr>
          <a:lstStyle/>
          <a:p>
            <a:r>
              <a:rPr lang="en-GB" sz="1200" dirty="0"/>
              <a:t>Image Classification</a:t>
            </a:r>
            <a:endParaRPr lang="en-AU" sz="1200" dirty="0"/>
          </a:p>
        </p:txBody>
      </p:sp>
      <p:pic>
        <p:nvPicPr>
          <p:cNvPr id="12" name="Picture 11">
            <a:extLst>
              <a:ext uri="{FF2B5EF4-FFF2-40B4-BE49-F238E27FC236}">
                <a16:creationId xmlns:a16="http://schemas.microsoft.com/office/drawing/2014/main" id="{3114BFB5-15E7-4F89-BE7B-A631CF6E933F}"/>
              </a:ext>
            </a:extLst>
          </p:cNvPr>
          <p:cNvPicPr>
            <a:picLocks noChangeAspect="1"/>
          </p:cNvPicPr>
          <p:nvPr/>
        </p:nvPicPr>
        <p:blipFill>
          <a:blip r:embed="rId7"/>
          <a:stretch>
            <a:fillRect/>
          </a:stretch>
        </p:blipFill>
        <p:spPr>
          <a:xfrm>
            <a:off x="6946320" y="2685946"/>
            <a:ext cx="3906952" cy="1589742"/>
          </a:xfrm>
          <a:prstGeom prst="rect">
            <a:avLst/>
          </a:prstGeom>
        </p:spPr>
      </p:pic>
      <p:sp>
        <p:nvSpPr>
          <p:cNvPr id="13" name="TextBox 12">
            <a:extLst>
              <a:ext uri="{FF2B5EF4-FFF2-40B4-BE49-F238E27FC236}">
                <a16:creationId xmlns:a16="http://schemas.microsoft.com/office/drawing/2014/main" id="{4BF42EE5-BE34-44F0-9D0A-3DF15F1C6C7B}"/>
              </a:ext>
            </a:extLst>
          </p:cNvPr>
          <p:cNvSpPr txBox="1"/>
          <p:nvPr/>
        </p:nvSpPr>
        <p:spPr>
          <a:xfrm>
            <a:off x="8500487" y="4204446"/>
            <a:ext cx="744306" cy="276999"/>
          </a:xfrm>
          <a:prstGeom prst="rect">
            <a:avLst/>
          </a:prstGeom>
          <a:noFill/>
        </p:spPr>
        <p:txBody>
          <a:bodyPr wrap="none" rtlCol="0">
            <a:spAutoFit/>
          </a:bodyPr>
          <a:lstStyle/>
          <a:p>
            <a:r>
              <a:rPr lang="en-GB" sz="1200" dirty="0"/>
              <a:t>Chatbots</a:t>
            </a:r>
            <a:endParaRPr lang="en-AU" sz="1200" dirty="0"/>
          </a:p>
        </p:txBody>
      </p:sp>
      <p:pic>
        <p:nvPicPr>
          <p:cNvPr id="14" name="Picture 13">
            <a:extLst>
              <a:ext uri="{FF2B5EF4-FFF2-40B4-BE49-F238E27FC236}">
                <a16:creationId xmlns:a16="http://schemas.microsoft.com/office/drawing/2014/main" id="{6D78A1B8-F0B0-4CB0-B829-6C55CE076120}"/>
              </a:ext>
            </a:extLst>
          </p:cNvPr>
          <p:cNvPicPr>
            <a:picLocks noChangeAspect="1"/>
          </p:cNvPicPr>
          <p:nvPr/>
        </p:nvPicPr>
        <p:blipFill>
          <a:blip r:embed="rId8"/>
          <a:stretch>
            <a:fillRect/>
          </a:stretch>
        </p:blipFill>
        <p:spPr>
          <a:xfrm>
            <a:off x="7148087" y="4577098"/>
            <a:ext cx="3616930" cy="1589742"/>
          </a:xfrm>
          <a:prstGeom prst="rect">
            <a:avLst/>
          </a:prstGeom>
        </p:spPr>
      </p:pic>
      <p:sp>
        <p:nvSpPr>
          <p:cNvPr id="15" name="TextBox 14">
            <a:extLst>
              <a:ext uri="{FF2B5EF4-FFF2-40B4-BE49-F238E27FC236}">
                <a16:creationId xmlns:a16="http://schemas.microsoft.com/office/drawing/2014/main" id="{2F95B9B2-4E1B-44D1-BA5E-C80558245092}"/>
              </a:ext>
            </a:extLst>
          </p:cNvPr>
          <p:cNvSpPr txBox="1"/>
          <p:nvPr/>
        </p:nvSpPr>
        <p:spPr>
          <a:xfrm>
            <a:off x="8314389" y="6219670"/>
            <a:ext cx="1111715" cy="276999"/>
          </a:xfrm>
          <a:prstGeom prst="rect">
            <a:avLst/>
          </a:prstGeom>
          <a:noFill/>
        </p:spPr>
        <p:txBody>
          <a:bodyPr wrap="none" rtlCol="0">
            <a:spAutoFit/>
          </a:bodyPr>
          <a:lstStyle/>
          <a:p>
            <a:r>
              <a:rPr lang="en-GB" sz="1200" dirty="0"/>
              <a:t>Speech </a:t>
            </a:r>
            <a:r>
              <a:rPr lang="en-GB" sz="1200" dirty="0">
                <a:sym typeface="Wingdings" panose="05000000000000000000" pitchFamily="2" charset="2"/>
              </a:rPr>
              <a:t></a:t>
            </a:r>
            <a:r>
              <a:rPr lang="en-GB" sz="1200" dirty="0"/>
              <a:t> Text</a:t>
            </a:r>
            <a:endParaRPr lang="en-AU" sz="1200" dirty="0"/>
          </a:p>
        </p:txBody>
      </p:sp>
    </p:spTree>
    <p:extLst>
      <p:ext uri="{BB962C8B-B14F-4D97-AF65-F5344CB8AC3E}">
        <p14:creationId xmlns:p14="http://schemas.microsoft.com/office/powerpoint/2010/main" val="3778429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3250</TotalTime>
  <Words>4432</Words>
  <Application>Microsoft Office PowerPoint</Application>
  <PresentationFormat>Widescreen</PresentationFormat>
  <Paragraphs>356</Paragraphs>
  <Slides>29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Georgia</vt:lpstr>
      <vt:lpstr>Georgia Pro</vt:lpstr>
      <vt:lpstr>Helvetica</vt:lpstr>
      <vt:lpstr>Roboto</vt:lpstr>
      <vt:lpstr>Source Serif Pro</vt:lpstr>
      <vt:lpstr>Times New Roman</vt:lpstr>
      <vt:lpstr>Office Theme</vt:lpstr>
      <vt:lpstr>Adversarial Propagation Detection Of Fake News on Social Media</vt:lpstr>
      <vt:lpstr>Table of Contents</vt:lpstr>
      <vt:lpstr>Introduction</vt:lpstr>
      <vt:lpstr>What is Fake News?</vt:lpstr>
      <vt:lpstr>Social Media Engagement</vt:lpstr>
      <vt:lpstr>unPopular Fake News</vt:lpstr>
      <vt:lpstr>Statistics of Fake News Propagation</vt:lpstr>
      <vt:lpstr>Background</vt:lpstr>
      <vt:lpstr>Deep Neural Networks</vt:lpstr>
      <vt:lpstr>Adversarial Learning</vt:lpstr>
      <vt:lpstr>EFFICIENCY OF TRADITIONAL CLASSIFIERS</vt:lpstr>
      <vt:lpstr>Motivation</vt:lpstr>
      <vt:lpstr>Classification Of Fake News</vt:lpstr>
      <vt:lpstr>Types of Propagation</vt:lpstr>
      <vt:lpstr>Availability of the research – Related works</vt:lpstr>
      <vt:lpstr>Accuracy of Related Works</vt:lpstr>
      <vt:lpstr>Source Multiplier &amp; Engagement</vt:lpstr>
      <vt:lpstr>Source Multiplier &amp; Engagement – Part 2</vt:lpstr>
      <vt:lpstr>Domain Credibility &amp; Classification</vt:lpstr>
      <vt:lpstr>Domain Credibility &amp; Classification (contd/-…)</vt:lpstr>
      <vt:lpstr>Malicious Domains</vt:lpstr>
      <vt:lpstr>Previous Research on Domains</vt:lpstr>
      <vt:lpstr>Propagation Networks</vt:lpstr>
      <vt:lpstr>Propagation Networks (contd/-….)</vt:lpstr>
      <vt:lpstr>Future Research</vt:lpstr>
      <vt:lpstr>Addition of Sentimental Analysis</vt:lpstr>
      <vt:lpstr>Addition of Sentimental Analysis</vt:lpstr>
      <vt:lpstr>More to come..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Propagation Detection Of Fake News for Social Media</dc:title>
  <dc:creator>Vishal Uniyal</dc:creator>
  <cp:lastModifiedBy>Vishal</cp:lastModifiedBy>
  <cp:revision>50</cp:revision>
  <dcterms:created xsi:type="dcterms:W3CDTF">2022-02-16T01:00:23Z</dcterms:created>
  <dcterms:modified xsi:type="dcterms:W3CDTF">2022-03-02T03:19:11Z</dcterms:modified>
</cp:coreProperties>
</file>